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51_A2F0A5F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5" r:id="rId4"/>
    <p:sldMasterId id="2147483697" r:id="rId5"/>
    <p:sldMasterId id="2147483683" r:id="rId6"/>
  </p:sldMasterIdLst>
  <p:notesMasterIdLst>
    <p:notesMasterId r:id="rId24"/>
  </p:notesMasterIdLst>
  <p:handoutMasterIdLst>
    <p:handoutMasterId r:id="rId25"/>
  </p:handoutMasterIdLst>
  <p:sldIdLst>
    <p:sldId id="307" r:id="rId7"/>
    <p:sldId id="314" r:id="rId8"/>
    <p:sldId id="322" r:id="rId9"/>
    <p:sldId id="325" r:id="rId10"/>
    <p:sldId id="344" r:id="rId11"/>
    <p:sldId id="333" r:id="rId12"/>
    <p:sldId id="315" r:id="rId13"/>
    <p:sldId id="367" r:id="rId14"/>
    <p:sldId id="355" r:id="rId15"/>
    <p:sldId id="324" r:id="rId16"/>
    <p:sldId id="337" r:id="rId17"/>
    <p:sldId id="338" r:id="rId18"/>
    <p:sldId id="339" r:id="rId19"/>
    <p:sldId id="362" r:id="rId20"/>
    <p:sldId id="361" r:id="rId21"/>
    <p:sldId id="363" r:id="rId22"/>
    <p:sldId id="366" r:id="rId23"/>
  </p:sldIdLst>
  <p:sldSz cx="12192000" cy="6858000"/>
  <p:notesSz cx="6858000" cy="9144000"/>
  <p:embeddedFontLst>
    <p:embeddedFont>
      <p:font typeface="Georgia" panose="02040502050405020303" pitchFamily="18" charset="0"/>
      <p:regular r:id="rId26"/>
      <p:bold r:id="rId27"/>
      <p:italic r:id="rId28"/>
      <p:boldItalic r:id="rId29"/>
    </p:embeddedFont>
    <p:embeddedFont>
      <p:font typeface="Open Sans" panose="020B0606030504020204" pitchFamily="34" charset="0"/>
      <p:regular r:id="rId30"/>
      <p:bold r:id="rId31"/>
      <p:italic r:id="rId32"/>
      <p:boldItalic r:id="rId33"/>
    </p:embeddedFont>
    <p:embeddedFont>
      <p:font typeface="Roboto" panose="02000000000000000000" pitchFamily="2" charset="0"/>
      <p:regular r:id="rId34"/>
      <p:bold r:id="rId35"/>
      <p:italic r:id="rId36"/>
      <p:boldItalic r:id="rId37"/>
    </p:embeddedFont>
    <p:embeddedFont>
      <p:font typeface="Roboto Slab" pitchFamily="2" charset="0"/>
      <p:regular r:id="rId38"/>
      <p:bold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C0D31D-5213-CB21-30CB-49E710E077E2}" name="Robinson, Malcolm" initials="" userId="S::mrobinson331@gatech.edu::6f5643d3-a142-4e9c-a50a-0a04b6c53d52" providerId="AD"/>
  <p188:author id="{3915319F-E721-68ED-D1E6-1313BB0B0CA3}" name="Zesiger, Heather A" initials="ZA" userId="S::hzesiger3@gatech.edu::9a16dc78-19e7-47f2-99ef-16f6e085be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7"/>
    <a:srgbClr val="008C95"/>
    <a:srgbClr val="3A5DAE"/>
    <a:srgbClr val="64CCC9"/>
    <a:srgbClr val="000000"/>
    <a:srgbClr val="F0C44C"/>
    <a:srgbClr val="EAAA00"/>
    <a:srgbClr val="B3A369"/>
    <a:srgbClr val="F0EDE1"/>
    <a:srgbClr val="81AEB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BB6E1-6DEF-1A2A-8F01-00FA76B69AA6}" v="54" dt="2024-12-10T20:34:22.9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98" autoAdjust="0"/>
    <p:restoredTop sz="77687"/>
  </p:normalViewPr>
  <p:slideViewPr>
    <p:cSldViewPr snapToGrid="0" snapToObjects="1">
      <p:cViewPr varScale="1">
        <p:scale>
          <a:sx n="97" d="100"/>
          <a:sy n="97" d="100"/>
        </p:scale>
        <p:origin x="384"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esiger, Heather A" userId="9a16dc78-19e7-47f2-99ef-16f6e085bee3" providerId="ADAL" clId="{4A86A658-6F4E-43FF-AF66-EF76D77910A3}"/>
    <pc:docChg chg="custSel delSld modSld delSection modSection">
      <pc:chgData name="Zesiger, Heather A" userId="9a16dc78-19e7-47f2-99ef-16f6e085bee3" providerId="ADAL" clId="{4A86A658-6F4E-43FF-AF66-EF76D77910A3}" dt="2024-11-13T19:26:00.054" v="682" actId="2711"/>
      <pc:docMkLst>
        <pc:docMk/>
      </pc:docMkLst>
      <pc:sldChg chg="del">
        <pc:chgData name="Zesiger, Heather A" userId="9a16dc78-19e7-47f2-99ef-16f6e085bee3" providerId="ADAL" clId="{4A86A658-6F4E-43FF-AF66-EF76D77910A3}" dt="2024-11-13T19:17:25.160" v="344" actId="2696"/>
        <pc:sldMkLst>
          <pc:docMk/>
          <pc:sldMk cId="2016116046" sldId="257"/>
        </pc:sldMkLst>
      </pc:sldChg>
      <pc:sldChg chg="del">
        <pc:chgData name="Zesiger, Heather A" userId="9a16dc78-19e7-47f2-99ef-16f6e085bee3" providerId="ADAL" clId="{4A86A658-6F4E-43FF-AF66-EF76D77910A3}" dt="2024-11-13T19:17:25.160" v="344" actId="2696"/>
        <pc:sldMkLst>
          <pc:docMk/>
          <pc:sldMk cId="4079203421" sldId="261"/>
        </pc:sldMkLst>
      </pc:sldChg>
      <pc:sldChg chg="del">
        <pc:chgData name="Zesiger, Heather A" userId="9a16dc78-19e7-47f2-99ef-16f6e085bee3" providerId="ADAL" clId="{4A86A658-6F4E-43FF-AF66-EF76D77910A3}" dt="2024-11-13T19:17:25.160" v="344" actId="2696"/>
        <pc:sldMkLst>
          <pc:docMk/>
          <pc:sldMk cId="3227164385" sldId="263"/>
        </pc:sldMkLst>
      </pc:sldChg>
      <pc:sldChg chg="del">
        <pc:chgData name="Zesiger, Heather A" userId="9a16dc78-19e7-47f2-99ef-16f6e085bee3" providerId="ADAL" clId="{4A86A658-6F4E-43FF-AF66-EF76D77910A3}" dt="2024-11-13T19:17:25.160" v="344" actId="2696"/>
        <pc:sldMkLst>
          <pc:docMk/>
          <pc:sldMk cId="4130020250" sldId="264"/>
        </pc:sldMkLst>
      </pc:sldChg>
      <pc:sldChg chg="del">
        <pc:chgData name="Zesiger, Heather A" userId="9a16dc78-19e7-47f2-99ef-16f6e085bee3" providerId="ADAL" clId="{4A86A658-6F4E-43FF-AF66-EF76D77910A3}" dt="2024-11-13T19:17:25.160" v="344" actId="2696"/>
        <pc:sldMkLst>
          <pc:docMk/>
          <pc:sldMk cId="1987823171" sldId="265"/>
        </pc:sldMkLst>
      </pc:sldChg>
      <pc:sldChg chg="del">
        <pc:chgData name="Zesiger, Heather A" userId="9a16dc78-19e7-47f2-99ef-16f6e085bee3" providerId="ADAL" clId="{4A86A658-6F4E-43FF-AF66-EF76D77910A3}" dt="2024-11-13T19:17:25.160" v="344" actId="2696"/>
        <pc:sldMkLst>
          <pc:docMk/>
          <pc:sldMk cId="554172484" sldId="266"/>
        </pc:sldMkLst>
      </pc:sldChg>
      <pc:sldChg chg="del">
        <pc:chgData name="Zesiger, Heather A" userId="9a16dc78-19e7-47f2-99ef-16f6e085bee3" providerId="ADAL" clId="{4A86A658-6F4E-43FF-AF66-EF76D77910A3}" dt="2024-11-13T19:17:25.160" v="344" actId="2696"/>
        <pc:sldMkLst>
          <pc:docMk/>
          <pc:sldMk cId="4016766395" sldId="267"/>
        </pc:sldMkLst>
      </pc:sldChg>
      <pc:sldChg chg="del">
        <pc:chgData name="Zesiger, Heather A" userId="9a16dc78-19e7-47f2-99ef-16f6e085bee3" providerId="ADAL" clId="{4A86A658-6F4E-43FF-AF66-EF76D77910A3}" dt="2024-11-13T19:17:25.160" v="344" actId="2696"/>
        <pc:sldMkLst>
          <pc:docMk/>
          <pc:sldMk cId="1827881536" sldId="268"/>
        </pc:sldMkLst>
      </pc:sldChg>
      <pc:sldChg chg="del">
        <pc:chgData name="Zesiger, Heather A" userId="9a16dc78-19e7-47f2-99ef-16f6e085bee3" providerId="ADAL" clId="{4A86A658-6F4E-43FF-AF66-EF76D77910A3}" dt="2024-11-13T19:17:25.160" v="344" actId="2696"/>
        <pc:sldMkLst>
          <pc:docMk/>
          <pc:sldMk cId="1861035575" sldId="269"/>
        </pc:sldMkLst>
      </pc:sldChg>
      <pc:sldChg chg="del">
        <pc:chgData name="Zesiger, Heather A" userId="9a16dc78-19e7-47f2-99ef-16f6e085bee3" providerId="ADAL" clId="{4A86A658-6F4E-43FF-AF66-EF76D77910A3}" dt="2024-11-13T19:17:25.160" v="344" actId="2696"/>
        <pc:sldMkLst>
          <pc:docMk/>
          <pc:sldMk cId="649257647" sldId="272"/>
        </pc:sldMkLst>
      </pc:sldChg>
      <pc:sldChg chg="del">
        <pc:chgData name="Zesiger, Heather A" userId="9a16dc78-19e7-47f2-99ef-16f6e085bee3" providerId="ADAL" clId="{4A86A658-6F4E-43FF-AF66-EF76D77910A3}" dt="2024-11-13T19:12:07.861" v="46" actId="2696"/>
        <pc:sldMkLst>
          <pc:docMk/>
          <pc:sldMk cId="2724052884" sldId="279"/>
        </pc:sldMkLst>
      </pc:sldChg>
      <pc:sldChg chg="del">
        <pc:chgData name="Zesiger, Heather A" userId="9a16dc78-19e7-47f2-99ef-16f6e085bee3" providerId="ADAL" clId="{4A86A658-6F4E-43FF-AF66-EF76D77910A3}" dt="2024-11-13T19:12:03.731" v="44" actId="2696"/>
        <pc:sldMkLst>
          <pc:docMk/>
          <pc:sldMk cId="820753421" sldId="280"/>
        </pc:sldMkLst>
      </pc:sldChg>
      <pc:sldChg chg="del">
        <pc:chgData name="Zesiger, Heather A" userId="9a16dc78-19e7-47f2-99ef-16f6e085bee3" providerId="ADAL" clId="{4A86A658-6F4E-43FF-AF66-EF76D77910A3}" dt="2024-11-13T19:17:25.160" v="344" actId="2696"/>
        <pc:sldMkLst>
          <pc:docMk/>
          <pc:sldMk cId="1772000863" sldId="293"/>
        </pc:sldMkLst>
      </pc:sldChg>
      <pc:sldChg chg="del">
        <pc:chgData name="Zesiger, Heather A" userId="9a16dc78-19e7-47f2-99ef-16f6e085bee3" providerId="ADAL" clId="{4A86A658-6F4E-43FF-AF66-EF76D77910A3}" dt="2024-11-13T19:12:09.943" v="47" actId="2696"/>
        <pc:sldMkLst>
          <pc:docMk/>
          <pc:sldMk cId="136525537" sldId="296"/>
        </pc:sldMkLst>
      </pc:sldChg>
      <pc:sldChg chg="del">
        <pc:chgData name="Zesiger, Heather A" userId="9a16dc78-19e7-47f2-99ef-16f6e085bee3" providerId="ADAL" clId="{4A86A658-6F4E-43FF-AF66-EF76D77910A3}" dt="2024-11-13T19:17:25.160" v="344" actId="2696"/>
        <pc:sldMkLst>
          <pc:docMk/>
          <pc:sldMk cId="2178263415" sldId="297"/>
        </pc:sldMkLst>
      </pc:sldChg>
      <pc:sldChg chg="del">
        <pc:chgData name="Zesiger, Heather A" userId="9a16dc78-19e7-47f2-99ef-16f6e085bee3" providerId="ADAL" clId="{4A86A658-6F4E-43FF-AF66-EF76D77910A3}" dt="2024-11-13T19:17:25.160" v="344" actId="2696"/>
        <pc:sldMkLst>
          <pc:docMk/>
          <pc:sldMk cId="1094812159" sldId="298"/>
        </pc:sldMkLst>
      </pc:sldChg>
      <pc:sldChg chg="del">
        <pc:chgData name="Zesiger, Heather A" userId="9a16dc78-19e7-47f2-99ef-16f6e085bee3" providerId="ADAL" clId="{4A86A658-6F4E-43FF-AF66-EF76D77910A3}" dt="2024-11-13T19:17:25.160" v="344" actId="2696"/>
        <pc:sldMkLst>
          <pc:docMk/>
          <pc:sldMk cId="2128202512" sldId="299"/>
        </pc:sldMkLst>
      </pc:sldChg>
      <pc:sldChg chg="del">
        <pc:chgData name="Zesiger, Heather A" userId="9a16dc78-19e7-47f2-99ef-16f6e085bee3" providerId="ADAL" clId="{4A86A658-6F4E-43FF-AF66-EF76D77910A3}" dt="2024-11-13T19:17:25.160" v="344" actId="2696"/>
        <pc:sldMkLst>
          <pc:docMk/>
          <pc:sldMk cId="603904239" sldId="303"/>
        </pc:sldMkLst>
      </pc:sldChg>
      <pc:sldChg chg="del">
        <pc:chgData name="Zesiger, Heather A" userId="9a16dc78-19e7-47f2-99ef-16f6e085bee3" providerId="ADAL" clId="{4A86A658-6F4E-43FF-AF66-EF76D77910A3}" dt="2024-11-13T19:12:02.147" v="43" actId="2696"/>
        <pc:sldMkLst>
          <pc:docMk/>
          <pc:sldMk cId="2110365467" sldId="305"/>
        </pc:sldMkLst>
      </pc:sldChg>
      <pc:sldChg chg="del">
        <pc:chgData name="Zesiger, Heather A" userId="9a16dc78-19e7-47f2-99ef-16f6e085bee3" providerId="ADAL" clId="{4A86A658-6F4E-43FF-AF66-EF76D77910A3}" dt="2024-11-13T19:12:00.265" v="42" actId="2696"/>
        <pc:sldMkLst>
          <pc:docMk/>
          <pc:sldMk cId="3824870717" sldId="306"/>
        </pc:sldMkLst>
      </pc:sldChg>
      <pc:sldChg chg="addSp delSp modSp mod">
        <pc:chgData name="Zesiger, Heather A" userId="9a16dc78-19e7-47f2-99ef-16f6e085bee3" providerId="ADAL" clId="{4A86A658-6F4E-43FF-AF66-EF76D77910A3}" dt="2024-11-13T19:11:46.099" v="40" actId="478"/>
        <pc:sldMkLst>
          <pc:docMk/>
          <pc:sldMk cId="3862558325" sldId="307"/>
        </pc:sldMkLst>
        <pc:spChg chg="mod">
          <ac:chgData name="Zesiger, Heather A" userId="9a16dc78-19e7-47f2-99ef-16f6e085bee3" providerId="ADAL" clId="{4A86A658-6F4E-43FF-AF66-EF76D77910A3}" dt="2024-11-13T19:11:42.735" v="39" actId="20577"/>
          <ac:spMkLst>
            <pc:docMk/>
            <pc:sldMk cId="3862558325" sldId="307"/>
            <ac:spMk id="2" creationId="{AC5FACC4-8BA4-D145-6D28-7181D4BBF84B}"/>
          </ac:spMkLst>
        </pc:spChg>
        <pc:spChg chg="add mod">
          <ac:chgData name="Zesiger, Heather A" userId="9a16dc78-19e7-47f2-99ef-16f6e085bee3" providerId="ADAL" clId="{4A86A658-6F4E-43FF-AF66-EF76D77910A3}" dt="2024-11-13T19:11:46.099" v="40" actId="478"/>
          <ac:spMkLst>
            <pc:docMk/>
            <pc:sldMk cId="3862558325" sldId="307"/>
            <ac:spMk id="4" creationId="{74FD2634-69BC-1F47-763A-C8EFFEC68DE7}"/>
          </ac:spMkLst>
        </pc:spChg>
        <pc:picChg chg="del">
          <ac:chgData name="Zesiger, Heather A" userId="9a16dc78-19e7-47f2-99ef-16f6e085bee3" providerId="ADAL" clId="{4A86A658-6F4E-43FF-AF66-EF76D77910A3}" dt="2024-11-13T19:11:46.099" v="40" actId="478"/>
          <ac:picMkLst>
            <pc:docMk/>
            <pc:sldMk cId="3862558325" sldId="307"/>
            <ac:picMk id="5" creationId="{A9D60163-397A-2126-6BB3-E581A91E3422}"/>
          </ac:picMkLst>
        </pc:picChg>
      </pc:sldChg>
      <pc:sldChg chg="del">
        <pc:chgData name="Zesiger, Heather A" userId="9a16dc78-19e7-47f2-99ef-16f6e085bee3" providerId="ADAL" clId="{4A86A658-6F4E-43FF-AF66-EF76D77910A3}" dt="2024-11-13T19:15:28.815" v="308" actId="2696"/>
        <pc:sldMkLst>
          <pc:docMk/>
          <pc:sldMk cId="1099355752" sldId="308"/>
        </pc:sldMkLst>
      </pc:sldChg>
      <pc:sldChg chg="del">
        <pc:chgData name="Zesiger, Heather A" userId="9a16dc78-19e7-47f2-99ef-16f6e085bee3" providerId="ADAL" clId="{4A86A658-6F4E-43FF-AF66-EF76D77910A3}" dt="2024-11-13T19:12:05.654" v="45" actId="2696"/>
        <pc:sldMkLst>
          <pc:docMk/>
          <pc:sldMk cId="4039151512" sldId="310"/>
        </pc:sldMkLst>
      </pc:sldChg>
      <pc:sldChg chg="del">
        <pc:chgData name="Zesiger, Heather A" userId="9a16dc78-19e7-47f2-99ef-16f6e085bee3" providerId="ADAL" clId="{4A86A658-6F4E-43FF-AF66-EF76D77910A3}" dt="2024-11-13T19:16:29.682" v="341" actId="2696"/>
        <pc:sldMkLst>
          <pc:docMk/>
          <pc:sldMk cId="4232144336" sldId="311"/>
        </pc:sldMkLst>
      </pc:sldChg>
      <pc:sldChg chg="modSp mod">
        <pc:chgData name="Zesiger, Heather A" userId="9a16dc78-19e7-47f2-99ef-16f6e085bee3" providerId="ADAL" clId="{4A86A658-6F4E-43FF-AF66-EF76D77910A3}" dt="2024-11-13T19:16:04.784" v="340" actId="20577"/>
        <pc:sldMkLst>
          <pc:docMk/>
          <pc:sldMk cId="3814240723" sldId="315"/>
        </pc:sldMkLst>
        <pc:spChg chg="mod">
          <ac:chgData name="Zesiger, Heather A" userId="9a16dc78-19e7-47f2-99ef-16f6e085bee3" providerId="ADAL" clId="{4A86A658-6F4E-43FF-AF66-EF76D77910A3}" dt="2024-11-13T19:16:04.784" v="340" actId="20577"/>
          <ac:spMkLst>
            <pc:docMk/>
            <pc:sldMk cId="3814240723" sldId="315"/>
            <ac:spMk id="6" creationId="{B95E042A-48F0-47CE-AC4D-46C492F81836}"/>
          </ac:spMkLst>
        </pc:spChg>
      </pc:sldChg>
      <pc:sldChg chg="del">
        <pc:chgData name="Zesiger, Heather A" userId="9a16dc78-19e7-47f2-99ef-16f6e085bee3" providerId="ADAL" clId="{4A86A658-6F4E-43FF-AF66-EF76D77910A3}" dt="2024-11-13T19:20:52.435" v="551" actId="2696"/>
        <pc:sldMkLst>
          <pc:docMk/>
          <pc:sldMk cId="2358744855" sldId="330"/>
        </pc:sldMkLst>
      </pc:sldChg>
      <pc:sldChg chg="modSp mod modNotesTx">
        <pc:chgData name="Zesiger, Heather A" userId="9a16dc78-19e7-47f2-99ef-16f6e085bee3" providerId="ADAL" clId="{4A86A658-6F4E-43FF-AF66-EF76D77910A3}" dt="2024-11-13T19:15:21.511" v="307" actId="20577"/>
        <pc:sldMkLst>
          <pc:docMk/>
          <pc:sldMk cId="2603872078" sldId="333"/>
        </pc:sldMkLst>
        <pc:spChg chg="mod">
          <ac:chgData name="Zesiger, Heather A" userId="9a16dc78-19e7-47f2-99ef-16f6e085bee3" providerId="ADAL" clId="{4A86A658-6F4E-43FF-AF66-EF76D77910A3}" dt="2024-11-13T19:14:07.021" v="141" actId="20577"/>
          <ac:spMkLst>
            <pc:docMk/>
            <pc:sldMk cId="2603872078" sldId="333"/>
            <ac:spMk id="4" creationId="{81C56E6E-44E8-784E-447F-E166D48CD094}"/>
          </ac:spMkLst>
        </pc:spChg>
      </pc:sldChg>
      <pc:sldChg chg="modSp mod">
        <pc:chgData name="Zesiger, Heather A" userId="9a16dc78-19e7-47f2-99ef-16f6e085bee3" providerId="ADAL" clId="{4A86A658-6F4E-43FF-AF66-EF76D77910A3}" dt="2024-11-13T19:20:38.437" v="550" actId="20577"/>
        <pc:sldMkLst>
          <pc:docMk/>
          <pc:sldMk cId="2733680124" sldId="337"/>
        </pc:sldMkLst>
        <pc:spChg chg="mod">
          <ac:chgData name="Zesiger, Heather A" userId="9a16dc78-19e7-47f2-99ef-16f6e085bee3" providerId="ADAL" clId="{4A86A658-6F4E-43FF-AF66-EF76D77910A3}" dt="2024-11-13T19:20:38.437" v="550" actId="20577"/>
          <ac:spMkLst>
            <pc:docMk/>
            <pc:sldMk cId="2733680124" sldId="337"/>
            <ac:spMk id="14" creationId="{D926E021-078C-02DC-8DB6-75F64E00FA47}"/>
          </ac:spMkLst>
        </pc:spChg>
      </pc:sldChg>
      <pc:sldChg chg="del">
        <pc:chgData name="Zesiger, Heather A" userId="9a16dc78-19e7-47f2-99ef-16f6e085bee3" providerId="ADAL" clId="{4A86A658-6F4E-43FF-AF66-EF76D77910A3}" dt="2024-11-13T19:15:51.054" v="310" actId="2696"/>
        <pc:sldMkLst>
          <pc:docMk/>
          <pc:sldMk cId="4219721446" sldId="345"/>
        </pc:sldMkLst>
      </pc:sldChg>
      <pc:sldChg chg="del">
        <pc:chgData name="Zesiger, Heather A" userId="9a16dc78-19e7-47f2-99ef-16f6e085bee3" providerId="ADAL" clId="{4A86A658-6F4E-43FF-AF66-EF76D77910A3}" dt="2024-11-13T19:15:31.773" v="309" actId="2696"/>
        <pc:sldMkLst>
          <pc:docMk/>
          <pc:sldMk cId="2656921749" sldId="356"/>
        </pc:sldMkLst>
      </pc:sldChg>
      <pc:sldChg chg="del">
        <pc:chgData name="Zesiger, Heather A" userId="9a16dc78-19e7-47f2-99ef-16f6e085bee3" providerId="ADAL" clId="{4A86A658-6F4E-43FF-AF66-EF76D77910A3}" dt="2024-11-13T19:16:59.126" v="343" actId="2696"/>
        <pc:sldMkLst>
          <pc:docMk/>
          <pc:sldMk cId="3505938016" sldId="358"/>
        </pc:sldMkLst>
      </pc:sldChg>
      <pc:sldChg chg="del">
        <pc:chgData name="Zesiger, Heather A" userId="9a16dc78-19e7-47f2-99ef-16f6e085bee3" providerId="ADAL" clId="{4A86A658-6F4E-43FF-AF66-EF76D77910A3}" dt="2024-11-13T19:16:36.709" v="342" actId="2696"/>
        <pc:sldMkLst>
          <pc:docMk/>
          <pc:sldMk cId="1173798710" sldId="360"/>
        </pc:sldMkLst>
      </pc:sldChg>
      <pc:sldChg chg="addSp modSp mod modNotesTx">
        <pc:chgData name="Zesiger, Heather A" userId="9a16dc78-19e7-47f2-99ef-16f6e085bee3" providerId="ADAL" clId="{4A86A658-6F4E-43FF-AF66-EF76D77910A3}" dt="2024-11-13T19:26:00.054" v="682" actId="2711"/>
        <pc:sldMkLst>
          <pc:docMk/>
          <pc:sldMk cId="400616777" sldId="361"/>
        </pc:sldMkLst>
        <pc:spChg chg="mod">
          <ac:chgData name="Zesiger, Heather A" userId="9a16dc78-19e7-47f2-99ef-16f6e085bee3" providerId="ADAL" clId="{4A86A658-6F4E-43FF-AF66-EF76D77910A3}" dt="2024-11-13T19:24:36.881" v="604" actId="14100"/>
          <ac:spMkLst>
            <pc:docMk/>
            <pc:sldMk cId="400616777" sldId="361"/>
            <ac:spMk id="4" creationId="{824E1251-BC42-16B7-4A6D-847F1B536459}"/>
          </ac:spMkLst>
        </pc:spChg>
        <pc:spChg chg="add mod">
          <ac:chgData name="Zesiger, Heather A" userId="9a16dc78-19e7-47f2-99ef-16f6e085bee3" providerId="ADAL" clId="{4A86A658-6F4E-43FF-AF66-EF76D77910A3}" dt="2024-11-13T19:26:00.054" v="682" actId="2711"/>
          <ac:spMkLst>
            <pc:docMk/>
            <pc:sldMk cId="400616777" sldId="361"/>
            <ac:spMk id="10" creationId="{83D29CED-42A9-92C0-AEB4-3BBEF5CBC713}"/>
          </ac:spMkLst>
        </pc:spChg>
        <pc:picChg chg="add mod">
          <ac:chgData name="Zesiger, Heather A" userId="9a16dc78-19e7-47f2-99ef-16f6e085bee3" providerId="ADAL" clId="{4A86A658-6F4E-43FF-AF66-EF76D77910A3}" dt="2024-11-13T19:25:11.874" v="610" actId="1076"/>
          <ac:picMkLst>
            <pc:docMk/>
            <pc:sldMk cId="400616777" sldId="361"/>
            <ac:picMk id="9" creationId="{79D7336E-D589-20A3-54D1-DE1DE51650AE}"/>
          </ac:picMkLst>
        </pc:picChg>
      </pc:sldChg>
      <pc:sldChg chg="del">
        <pc:chgData name="Zesiger, Heather A" userId="9a16dc78-19e7-47f2-99ef-16f6e085bee3" providerId="ADAL" clId="{4A86A658-6F4E-43FF-AF66-EF76D77910A3}" dt="2024-11-13T19:11:58.301" v="41" actId="2696"/>
        <pc:sldMkLst>
          <pc:docMk/>
          <pc:sldMk cId="1325126511" sldId="365"/>
        </pc:sldMkLst>
      </pc:sldChg>
      <pc:sldMasterChg chg="delSldLayout">
        <pc:chgData name="Zesiger, Heather A" userId="9a16dc78-19e7-47f2-99ef-16f6e085bee3" providerId="ADAL" clId="{4A86A658-6F4E-43FF-AF66-EF76D77910A3}" dt="2024-11-13T19:17:25.160" v="344" actId="2696"/>
        <pc:sldMasterMkLst>
          <pc:docMk/>
          <pc:sldMasterMk cId="2336126548" sldId="2147483695"/>
        </pc:sldMasterMkLst>
        <pc:sldLayoutChg chg="del">
          <pc:chgData name="Zesiger, Heather A" userId="9a16dc78-19e7-47f2-99ef-16f6e085bee3" providerId="ADAL" clId="{4A86A658-6F4E-43FF-AF66-EF76D77910A3}" dt="2024-11-13T19:12:09.943" v="47" actId="2696"/>
          <pc:sldLayoutMkLst>
            <pc:docMk/>
            <pc:sldMasterMk cId="2336126548" sldId="2147483695"/>
            <pc:sldLayoutMk cId="3174930875" sldId="2147483703"/>
          </pc:sldLayoutMkLst>
        </pc:sldLayoutChg>
        <pc:sldLayoutChg chg="del">
          <pc:chgData name="Zesiger, Heather A" userId="9a16dc78-19e7-47f2-99ef-16f6e085bee3" providerId="ADAL" clId="{4A86A658-6F4E-43FF-AF66-EF76D77910A3}" dt="2024-11-13T19:17:25.160" v="344" actId="2696"/>
          <pc:sldLayoutMkLst>
            <pc:docMk/>
            <pc:sldMasterMk cId="2336126548" sldId="2147483695"/>
            <pc:sldLayoutMk cId="2978175716" sldId="2147483704"/>
          </pc:sldLayoutMkLst>
        </pc:sldLayoutChg>
        <pc:sldLayoutChg chg="del">
          <pc:chgData name="Zesiger, Heather A" userId="9a16dc78-19e7-47f2-99ef-16f6e085bee3" providerId="ADAL" clId="{4A86A658-6F4E-43FF-AF66-EF76D77910A3}" dt="2024-11-13T19:17:25.160" v="344" actId="2696"/>
          <pc:sldLayoutMkLst>
            <pc:docMk/>
            <pc:sldMasterMk cId="2336126548" sldId="2147483695"/>
            <pc:sldLayoutMk cId="538402328" sldId="2147483705"/>
          </pc:sldLayoutMkLst>
        </pc:sldLayoutChg>
      </pc:sldMasterChg>
    </pc:docChg>
  </pc:docChgLst>
  <pc:docChgLst>
    <pc:chgData name="Zesiger, Heather A" userId="S::hzesiger3@gatech.edu::9a16dc78-19e7-47f2-99ef-16f6e085bee3" providerId="AD" clId="Web-{402BB6E1-6DEF-1A2A-8F01-00FA76B69AA6}"/>
    <pc:docChg chg="modSld">
      <pc:chgData name="Zesiger, Heather A" userId="S::hzesiger3@gatech.edu::9a16dc78-19e7-47f2-99ef-16f6e085bee3" providerId="AD" clId="Web-{402BB6E1-6DEF-1A2A-8F01-00FA76B69AA6}" dt="2024-12-10T20:34:20.206" v="101" actId="20577"/>
      <pc:docMkLst>
        <pc:docMk/>
      </pc:docMkLst>
      <pc:sldChg chg="modNotes">
        <pc:chgData name="Zesiger, Heather A" userId="S::hzesiger3@gatech.edu::9a16dc78-19e7-47f2-99ef-16f6e085bee3" providerId="AD" clId="Web-{402BB6E1-6DEF-1A2A-8F01-00FA76B69AA6}" dt="2024-12-10T20:31:03.668" v="27"/>
        <pc:sldMkLst>
          <pc:docMk/>
          <pc:sldMk cId="2347990823" sldId="314"/>
        </pc:sldMkLst>
      </pc:sldChg>
      <pc:sldChg chg="modSp modNotes">
        <pc:chgData name="Zesiger, Heather A" userId="S::hzesiger3@gatech.edu::9a16dc78-19e7-47f2-99ef-16f6e085bee3" providerId="AD" clId="Web-{402BB6E1-6DEF-1A2A-8F01-00FA76B69AA6}" dt="2024-12-10T20:32:39.328" v="52"/>
        <pc:sldMkLst>
          <pc:docMk/>
          <pc:sldMk cId="2076623113" sldId="324"/>
        </pc:sldMkLst>
        <pc:spChg chg="mod">
          <ac:chgData name="Zesiger, Heather A" userId="S::hzesiger3@gatech.edu::9a16dc78-19e7-47f2-99ef-16f6e085bee3" providerId="AD" clId="Web-{402BB6E1-6DEF-1A2A-8F01-00FA76B69AA6}" dt="2024-12-10T20:32:36.781" v="50" actId="20577"/>
          <ac:spMkLst>
            <pc:docMk/>
            <pc:sldMk cId="2076623113" sldId="324"/>
            <ac:spMk id="12" creationId="{876A9639-CB68-EBB7-BE20-228521988EDC}"/>
          </ac:spMkLst>
        </pc:spChg>
      </pc:sldChg>
      <pc:sldChg chg="modSp">
        <pc:chgData name="Zesiger, Heather A" userId="S::hzesiger3@gatech.edu::9a16dc78-19e7-47f2-99ef-16f6e085bee3" providerId="AD" clId="Web-{402BB6E1-6DEF-1A2A-8F01-00FA76B69AA6}" dt="2024-12-10T20:31:47.122" v="36" actId="20577"/>
        <pc:sldMkLst>
          <pc:docMk/>
          <pc:sldMk cId="2053291451" sldId="325"/>
        </pc:sldMkLst>
        <pc:spChg chg="mod">
          <ac:chgData name="Zesiger, Heather A" userId="S::hzesiger3@gatech.edu::9a16dc78-19e7-47f2-99ef-16f6e085bee3" providerId="AD" clId="Web-{402BB6E1-6DEF-1A2A-8F01-00FA76B69AA6}" dt="2024-12-10T20:31:47.122" v="36" actId="20577"/>
          <ac:spMkLst>
            <pc:docMk/>
            <pc:sldMk cId="2053291451" sldId="325"/>
            <ac:spMk id="2" creationId="{511239E4-7F13-99D4-ECBB-042CB44699ED}"/>
          </ac:spMkLst>
        </pc:spChg>
      </pc:sldChg>
      <pc:sldChg chg="modSp">
        <pc:chgData name="Zesiger, Heather A" userId="S::hzesiger3@gatech.edu::9a16dc78-19e7-47f2-99ef-16f6e085bee3" providerId="AD" clId="Web-{402BB6E1-6DEF-1A2A-8F01-00FA76B69AA6}" dt="2024-12-10T20:32:05.123" v="41" actId="20577"/>
        <pc:sldMkLst>
          <pc:docMk/>
          <pc:sldMk cId="2603872078" sldId="333"/>
        </pc:sldMkLst>
        <pc:spChg chg="mod">
          <ac:chgData name="Zesiger, Heather A" userId="S::hzesiger3@gatech.edu::9a16dc78-19e7-47f2-99ef-16f6e085bee3" providerId="AD" clId="Web-{402BB6E1-6DEF-1A2A-8F01-00FA76B69AA6}" dt="2024-12-10T20:32:05.123" v="41" actId="20577"/>
          <ac:spMkLst>
            <pc:docMk/>
            <pc:sldMk cId="2603872078" sldId="333"/>
            <ac:spMk id="4" creationId="{81C56E6E-44E8-784E-447F-E166D48CD094}"/>
          </ac:spMkLst>
        </pc:spChg>
      </pc:sldChg>
      <pc:sldChg chg="modNotes">
        <pc:chgData name="Zesiger, Heather A" userId="S::hzesiger3@gatech.edu::9a16dc78-19e7-47f2-99ef-16f6e085bee3" providerId="AD" clId="Web-{402BB6E1-6DEF-1A2A-8F01-00FA76B69AA6}" dt="2024-12-10T20:32:58.688" v="55"/>
        <pc:sldMkLst>
          <pc:docMk/>
          <pc:sldMk cId="946048548" sldId="338"/>
        </pc:sldMkLst>
      </pc:sldChg>
      <pc:sldChg chg="modNotes">
        <pc:chgData name="Zesiger, Heather A" userId="S::hzesiger3@gatech.edu::9a16dc78-19e7-47f2-99ef-16f6e085bee3" providerId="AD" clId="Web-{402BB6E1-6DEF-1A2A-8F01-00FA76B69AA6}" dt="2024-12-10T20:33:30.517" v="86"/>
        <pc:sldMkLst>
          <pc:docMk/>
          <pc:sldMk cId="2691016884" sldId="339"/>
        </pc:sldMkLst>
      </pc:sldChg>
      <pc:sldChg chg="modSp">
        <pc:chgData name="Zesiger, Heather A" userId="S::hzesiger3@gatech.edu::9a16dc78-19e7-47f2-99ef-16f6e085bee3" providerId="AD" clId="Web-{402BB6E1-6DEF-1A2A-8F01-00FA76B69AA6}" dt="2024-12-10T20:33:57.362" v="96" actId="20577"/>
        <pc:sldMkLst>
          <pc:docMk/>
          <pc:sldMk cId="400616777" sldId="361"/>
        </pc:sldMkLst>
        <pc:spChg chg="mod">
          <ac:chgData name="Zesiger, Heather A" userId="S::hzesiger3@gatech.edu::9a16dc78-19e7-47f2-99ef-16f6e085bee3" providerId="AD" clId="Web-{402BB6E1-6DEF-1A2A-8F01-00FA76B69AA6}" dt="2024-12-10T20:33:57.362" v="96" actId="20577"/>
          <ac:spMkLst>
            <pc:docMk/>
            <pc:sldMk cId="400616777" sldId="361"/>
            <ac:spMk id="4" creationId="{824E1251-BC42-16B7-4A6D-847F1B536459}"/>
          </ac:spMkLst>
        </pc:spChg>
      </pc:sldChg>
      <pc:sldChg chg="modSp">
        <pc:chgData name="Zesiger, Heather A" userId="S::hzesiger3@gatech.edu::9a16dc78-19e7-47f2-99ef-16f6e085bee3" providerId="AD" clId="Web-{402BB6E1-6DEF-1A2A-8F01-00FA76B69AA6}" dt="2024-12-10T20:34:20.206" v="101" actId="20577"/>
        <pc:sldMkLst>
          <pc:docMk/>
          <pc:sldMk cId="3368219229" sldId="366"/>
        </pc:sldMkLst>
        <pc:spChg chg="mod">
          <ac:chgData name="Zesiger, Heather A" userId="S::hzesiger3@gatech.edu::9a16dc78-19e7-47f2-99ef-16f6e085bee3" providerId="AD" clId="Web-{402BB6E1-6DEF-1A2A-8F01-00FA76B69AA6}" dt="2024-12-10T20:34:17.456" v="100" actId="20577"/>
          <ac:spMkLst>
            <pc:docMk/>
            <pc:sldMk cId="3368219229" sldId="366"/>
            <ac:spMk id="2" creationId="{E51F6D0F-E340-FEE8-B895-B1D9325D008B}"/>
          </ac:spMkLst>
        </pc:spChg>
        <pc:spChg chg="mod">
          <ac:chgData name="Zesiger, Heather A" userId="S::hzesiger3@gatech.edu::9a16dc78-19e7-47f2-99ef-16f6e085bee3" providerId="AD" clId="Web-{402BB6E1-6DEF-1A2A-8F01-00FA76B69AA6}" dt="2024-12-10T20:34:20.206" v="101" actId="20577"/>
          <ac:spMkLst>
            <pc:docMk/>
            <pc:sldMk cId="3368219229" sldId="366"/>
            <ac:spMk id="4" creationId="{7E33AA8E-B1CC-0C03-282F-919BDE97FDBC}"/>
          </ac:spMkLst>
        </pc:spChg>
      </pc:sldChg>
    </pc:docChg>
  </pc:docChgLst>
  <pc:docChgLst>
    <pc:chgData name="Zesiger, Heather A" userId="S::hzesiger3@gatech.edu::9a16dc78-19e7-47f2-99ef-16f6e085bee3" providerId="AD" clId="Web-{4F6C78E8-11D6-DBC7-E150-1877C50F3231}"/>
    <pc:docChg chg="addSld">
      <pc:chgData name="Zesiger, Heather A" userId="S::hzesiger3@gatech.edu::9a16dc78-19e7-47f2-99ef-16f6e085bee3" providerId="AD" clId="Web-{4F6C78E8-11D6-DBC7-E150-1877C50F3231}" dt="2024-11-15T14:25:23.948" v="0"/>
      <pc:docMkLst>
        <pc:docMk/>
      </pc:docMkLst>
      <pc:sldChg chg="add">
        <pc:chgData name="Zesiger, Heather A" userId="S::hzesiger3@gatech.edu::9a16dc78-19e7-47f2-99ef-16f6e085bee3" providerId="AD" clId="Web-{4F6C78E8-11D6-DBC7-E150-1877C50F3231}" dt="2024-11-15T14:25:23.948" v="0"/>
        <pc:sldMkLst>
          <pc:docMk/>
          <pc:sldMk cId="1828164738" sldId="367"/>
        </pc:sldMkLst>
      </pc:sldChg>
    </pc:docChg>
  </pc:docChgLst>
</pc:chgInfo>
</file>

<file path=ppt/comments/modernComment_151_A2F0A5FC.xml><?xml version="1.0" encoding="utf-8"?>
<p188:cmLst xmlns:a="http://schemas.openxmlformats.org/drawingml/2006/main" xmlns:r="http://schemas.openxmlformats.org/officeDocument/2006/relationships" xmlns:p188="http://schemas.microsoft.com/office/powerpoint/2018/8/main">
  <p188:cm id="{04CF9877-6D44-4A82-A1C6-BAB7BCF8B386}" authorId="{3915319F-E721-68ED-D1E6-1313BB0B0CA3}" status="resolved" created="2024-10-31T14:41:09.265" complete="100000">
    <pc:sldMkLst xmlns:pc="http://schemas.microsoft.com/office/powerpoint/2013/main/command">
      <pc:docMk/>
      <pc:sldMk cId="2733680124" sldId="337"/>
    </pc:sldMkLst>
    <p188:txBody>
      <a:bodyPr/>
      <a:lstStyle/>
      <a:p>
        <a:r>
          <a:rPr lang="en-US"/>
          <a:t>Would you please make the boxes and font a little bigger. Thanks!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12/10/2024</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90FB0-7803-314F-9BE0-3772887DCBDE}"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5D7CC-4584-7D4D-9AC5-26861B0A276E}" type="slidenum">
              <a:rPr lang="en-US" smtClean="0"/>
              <a:t>‹#›</a:t>
            </a:fld>
            <a:endParaRPr lang="en-US"/>
          </a:p>
        </p:txBody>
      </p:sp>
    </p:spTree>
    <p:extLst>
      <p:ext uri="{BB962C8B-B14F-4D97-AF65-F5344CB8AC3E}">
        <p14:creationId xmlns:p14="http://schemas.microsoft.com/office/powerpoint/2010/main" val="180243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frames </a:t>
            </a:r>
            <a:r>
              <a:rPr lang="en-US" b="1" dirty="0"/>
              <a:t>the scope </a:t>
            </a:r>
            <a:r>
              <a:rPr lang="en-US" b="0" dirty="0"/>
              <a:t>of</a:t>
            </a:r>
            <a:r>
              <a:rPr lang="en-US" b="1" dirty="0"/>
              <a:t> </a:t>
            </a:r>
            <a:r>
              <a:rPr lang="en-US" b="0" dirty="0"/>
              <a:t>Cultivate</a:t>
            </a:r>
            <a:r>
              <a:rPr lang="en-US" dirty="0"/>
              <a:t> Well-Being Action &amp; Transformation. The role of this collective movement is to address the institutional culture around well-being. In this example, Tech community members are the "frogs" and Tech culture is the "pond". This is an example of a settings-based approach to public health. Rather than trying to improve individual wellness one person/frog at a time, we are taking an expansive look at the systems, policies, practices/ pond that impact well-being for everyone in the Tech community.</a:t>
            </a:r>
          </a:p>
        </p:txBody>
      </p:sp>
      <p:sp>
        <p:nvSpPr>
          <p:cNvPr id="4" name="Slide Number Placeholder 3"/>
          <p:cNvSpPr>
            <a:spLocks noGrp="1"/>
          </p:cNvSpPr>
          <p:nvPr>
            <p:ph type="sldNum" sz="quarter" idx="5"/>
          </p:nvPr>
        </p:nvSpPr>
        <p:spPr/>
        <p:txBody>
          <a:bodyPr/>
          <a:lstStyle/>
          <a:p>
            <a:fld id="{7AA5D7CC-4584-7D4D-9AC5-26861B0A276E}" type="slidenum">
              <a:rPr lang="en-US" smtClean="0"/>
              <a:t>2</a:t>
            </a:fld>
            <a:endParaRPr lang="en-US"/>
          </a:p>
        </p:txBody>
      </p:sp>
    </p:spTree>
    <p:extLst>
      <p:ext uri="{BB962C8B-B14F-4D97-AF65-F5344CB8AC3E}">
        <p14:creationId xmlns:p14="http://schemas.microsoft.com/office/powerpoint/2010/main" val="250314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A05E5-185E-71CB-38E6-302BE8F52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1B6CA-52CE-712B-E8F7-A4463C64E4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3F546B-C67B-4691-EE26-A58077E12970}"/>
              </a:ext>
            </a:extLst>
          </p:cNvPr>
          <p:cNvSpPr>
            <a:spLocks noGrp="1"/>
          </p:cNvSpPr>
          <p:nvPr>
            <p:ph type="body" idx="1"/>
          </p:nvPr>
        </p:nvSpPr>
        <p:spPr/>
        <p:txBody>
          <a:bodyPr/>
          <a:lstStyle/>
          <a:p>
            <a:r>
              <a:rPr lang="en-US" dirty="0"/>
              <a:t>Tech is part of a national network of health promoting colleges and universities. Our membership allows us to connect with other Institutions of Higher Education to ensure we pursue the healthiest policies, procedures, and practices for the well-being of our students, faculty, and staff. </a:t>
            </a:r>
          </a:p>
        </p:txBody>
      </p:sp>
      <p:sp>
        <p:nvSpPr>
          <p:cNvPr id="4" name="Slide Number Placeholder 3">
            <a:extLst>
              <a:ext uri="{FF2B5EF4-FFF2-40B4-BE49-F238E27FC236}">
                <a16:creationId xmlns:a16="http://schemas.microsoft.com/office/drawing/2014/main" id="{2D2D40CE-3786-FAA4-9AF1-B531DA44C787}"/>
              </a:ext>
            </a:extLst>
          </p:cNvPr>
          <p:cNvSpPr>
            <a:spLocks noGrp="1"/>
          </p:cNvSpPr>
          <p:nvPr>
            <p:ph type="sldNum" sz="quarter" idx="5"/>
          </p:nvPr>
        </p:nvSpPr>
        <p:spPr/>
        <p:txBody>
          <a:bodyPr/>
          <a:lstStyle/>
          <a:p>
            <a:fld id="{7AA5D7CC-4584-7D4D-9AC5-26861B0A276E}" type="slidenum">
              <a:rPr lang="en-US" smtClean="0"/>
              <a:t>12</a:t>
            </a:fld>
            <a:endParaRPr lang="en-US"/>
          </a:p>
        </p:txBody>
      </p:sp>
    </p:spTree>
    <p:extLst>
      <p:ext uri="{BB962C8B-B14F-4D97-AF65-F5344CB8AC3E}">
        <p14:creationId xmlns:p14="http://schemas.microsoft.com/office/powerpoint/2010/main" val="2380835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FD27D-64E2-8092-B06E-5E19037574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53833-FBE2-3B86-FCCF-E2DEC81342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C53267-11BB-7F66-EAAF-036FAD5DF48B}"/>
              </a:ext>
            </a:extLst>
          </p:cNvPr>
          <p:cNvSpPr>
            <a:spLocks noGrp="1"/>
          </p:cNvSpPr>
          <p:nvPr>
            <p:ph type="body" idx="1"/>
          </p:nvPr>
        </p:nvSpPr>
        <p:spPr/>
        <p:txBody>
          <a:bodyPr/>
          <a:lstStyle/>
          <a:p>
            <a:r>
              <a:rPr lang="en-US" dirty="0"/>
              <a:t>The Okanagan Charter is a document that many universities draw guidance from in their health promotion efforts. More information about the Okanagan Charter can be found here: http://ushpcn.org/okanagan-charter/ One of the recommendations in the Cultivate Well-Being Roadmaps at Tech is to explore whether there is a desire to adopt the Okanagan Charter to guide our work in the future.</a:t>
            </a:r>
          </a:p>
        </p:txBody>
      </p:sp>
      <p:sp>
        <p:nvSpPr>
          <p:cNvPr id="4" name="Slide Number Placeholder 3">
            <a:extLst>
              <a:ext uri="{FF2B5EF4-FFF2-40B4-BE49-F238E27FC236}">
                <a16:creationId xmlns:a16="http://schemas.microsoft.com/office/drawing/2014/main" id="{94E76582-E3F7-01B1-3BA8-A7ECFFC6DD78}"/>
              </a:ext>
            </a:extLst>
          </p:cNvPr>
          <p:cNvSpPr>
            <a:spLocks noGrp="1"/>
          </p:cNvSpPr>
          <p:nvPr>
            <p:ph type="sldNum" sz="quarter" idx="5"/>
          </p:nvPr>
        </p:nvSpPr>
        <p:spPr/>
        <p:txBody>
          <a:bodyPr/>
          <a:lstStyle/>
          <a:p>
            <a:fld id="{7AA5D7CC-4584-7D4D-9AC5-26861B0A276E}" type="slidenum">
              <a:rPr lang="en-US" smtClean="0"/>
              <a:t>13</a:t>
            </a:fld>
            <a:endParaRPr lang="en-US"/>
          </a:p>
        </p:txBody>
      </p:sp>
    </p:spTree>
    <p:extLst>
      <p:ext uri="{BB962C8B-B14F-4D97-AF65-F5344CB8AC3E}">
        <p14:creationId xmlns:p14="http://schemas.microsoft.com/office/powerpoint/2010/main" val="114569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15</a:t>
            </a:fld>
            <a:endParaRPr lang="en-US"/>
          </a:p>
        </p:txBody>
      </p:sp>
    </p:spTree>
    <p:extLst>
      <p:ext uri="{BB962C8B-B14F-4D97-AF65-F5344CB8AC3E}">
        <p14:creationId xmlns:p14="http://schemas.microsoft.com/office/powerpoint/2010/main" val="35861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A5D7CC-4584-7D4D-9AC5-26861B0A276E}" type="slidenum">
              <a:rPr lang="en-US" smtClean="0"/>
              <a:t>17</a:t>
            </a:fld>
            <a:endParaRPr lang="en-US"/>
          </a:p>
        </p:txBody>
      </p:sp>
    </p:spTree>
    <p:extLst>
      <p:ext uri="{BB962C8B-B14F-4D97-AF65-F5344CB8AC3E}">
        <p14:creationId xmlns:p14="http://schemas.microsoft.com/office/powerpoint/2010/main" val="416842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describes </a:t>
            </a:r>
            <a:r>
              <a:rPr lang="en-US" b="1" dirty="0"/>
              <a:t>what we do </a:t>
            </a:r>
            <a:r>
              <a:rPr lang="en-US" b="0" dirty="0"/>
              <a:t>as </a:t>
            </a:r>
            <a:r>
              <a:rPr lang="en-US" dirty="0"/>
              <a:t>Cultivate Well-Being Action &amp; Transformation: Changing the culture around well-being and influencing the context, climates, and correlates that are linked with higher level of well-being. </a:t>
            </a:r>
          </a:p>
        </p:txBody>
      </p:sp>
      <p:sp>
        <p:nvSpPr>
          <p:cNvPr id="4" name="Slide Number Placeholder 3"/>
          <p:cNvSpPr>
            <a:spLocks noGrp="1"/>
          </p:cNvSpPr>
          <p:nvPr>
            <p:ph type="sldNum" sz="quarter" idx="5"/>
          </p:nvPr>
        </p:nvSpPr>
        <p:spPr/>
        <p:txBody>
          <a:bodyPr/>
          <a:lstStyle/>
          <a:p>
            <a:fld id="{7AA5D7CC-4584-7D4D-9AC5-26861B0A276E}" type="slidenum">
              <a:rPr lang="en-US" smtClean="0"/>
              <a:t>3</a:t>
            </a:fld>
            <a:endParaRPr lang="en-US"/>
          </a:p>
        </p:txBody>
      </p:sp>
    </p:spTree>
    <p:extLst>
      <p:ext uri="{BB962C8B-B14F-4D97-AF65-F5344CB8AC3E}">
        <p14:creationId xmlns:p14="http://schemas.microsoft.com/office/powerpoint/2010/main" val="1583949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Highlighting the Institute Strategic Plan and Foundational Priority 5 will help frame our</a:t>
            </a:r>
            <a:r>
              <a:rPr lang="en-US" b="1" dirty="0"/>
              <a:t> why</a:t>
            </a:r>
            <a:r>
              <a:rPr lang="en-US" b="0" dirty="0"/>
              <a:t>.</a:t>
            </a:r>
            <a:r>
              <a:rPr lang="en-US" dirty="0"/>
              <a:t> Well-being is foundational to our success in reaching these goals as it underpins student success, faculty and staff output</a:t>
            </a:r>
          </a:p>
        </p:txBody>
      </p:sp>
      <p:sp>
        <p:nvSpPr>
          <p:cNvPr id="4" name="Slide Number Placeholder 3"/>
          <p:cNvSpPr>
            <a:spLocks noGrp="1"/>
          </p:cNvSpPr>
          <p:nvPr>
            <p:ph type="sldNum" sz="quarter" idx="5"/>
          </p:nvPr>
        </p:nvSpPr>
        <p:spPr/>
        <p:txBody>
          <a:bodyPr/>
          <a:lstStyle/>
          <a:p>
            <a:fld id="{7AA5D7CC-4584-7D4D-9AC5-26861B0A276E}" type="slidenum">
              <a:rPr lang="en-US" smtClean="0"/>
              <a:t>4</a:t>
            </a:fld>
            <a:endParaRPr lang="en-US"/>
          </a:p>
        </p:txBody>
      </p:sp>
    </p:spTree>
    <p:extLst>
      <p:ext uri="{BB962C8B-B14F-4D97-AF65-F5344CB8AC3E}">
        <p14:creationId xmlns:p14="http://schemas.microsoft.com/office/powerpoint/2010/main" val="2696784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Highlighting the Institute Strategic Plan and Foundational Priority 5 will help frame our</a:t>
            </a:r>
            <a:r>
              <a:rPr lang="en-US" b="1" dirty="0"/>
              <a:t> why</a:t>
            </a:r>
            <a:r>
              <a:rPr lang="en-US" b="0" dirty="0"/>
              <a:t>.</a:t>
            </a:r>
            <a:r>
              <a:rPr lang="en-US" dirty="0"/>
              <a:t> Foundational Priority 1 focuses on freedom of expression to foster the exchange of ideas as well as engagement, well-being, and sense of belonging to foster an environment where everyone from all backgrounds are included.</a:t>
            </a:r>
          </a:p>
        </p:txBody>
      </p:sp>
      <p:sp>
        <p:nvSpPr>
          <p:cNvPr id="4" name="Slide Number Placeholder 3"/>
          <p:cNvSpPr>
            <a:spLocks noGrp="1"/>
          </p:cNvSpPr>
          <p:nvPr>
            <p:ph type="sldNum" sz="quarter" idx="5"/>
          </p:nvPr>
        </p:nvSpPr>
        <p:spPr/>
        <p:txBody>
          <a:bodyPr/>
          <a:lstStyle/>
          <a:p>
            <a:fld id="{7AA5D7CC-4584-7D4D-9AC5-26861B0A276E}" type="slidenum">
              <a:rPr lang="en-US" smtClean="0"/>
              <a:t>5</a:t>
            </a:fld>
            <a:endParaRPr lang="en-US"/>
          </a:p>
        </p:txBody>
      </p:sp>
    </p:spTree>
    <p:extLst>
      <p:ext uri="{BB962C8B-B14F-4D97-AF65-F5344CB8AC3E}">
        <p14:creationId xmlns:p14="http://schemas.microsoft.com/office/powerpoint/2010/main" val="288031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ECEF9-5B16-A2AE-BC97-BFC560857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BC025-2512-6335-B414-2F84D0F3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662FC1-3909-3D33-4F31-542D1B6A05F2}"/>
              </a:ext>
            </a:extLst>
          </p:cNvPr>
          <p:cNvSpPr>
            <a:spLocks noGrp="1"/>
          </p:cNvSpPr>
          <p:nvPr>
            <p:ph type="body" idx="1"/>
          </p:nvPr>
        </p:nvSpPr>
        <p:spPr/>
        <p:txBody>
          <a:bodyPr/>
          <a:lstStyle/>
          <a:p>
            <a:r>
              <a:rPr lang="en-US" dirty="0"/>
              <a:t>Action steps can be found online at wellbeing roadmaps.gatech.edu.</a:t>
            </a:r>
          </a:p>
        </p:txBody>
      </p:sp>
      <p:sp>
        <p:nvSpPr>
          <p:cNvPr id="4" name="Slide Number Placeholder 3">
            <a:extLst>
              <a:ext uri="{FF2B5EF4-FFF2-40B4-BE49-F238E27FC236}">
                <a16:creationId xmlns:a16="http://schemas.microsoft.com/office/drawing/2014/main" id="{39F0F710-6F4B-B08B-225C-84B4B1427645}"/>
              </a:ext>
            </a:extLst>
          </p:cNvPr>
          <p:cNvSpPr>
            <a:spLocks noGrp="1"/>
          </p:cNvSpPr>
          <p:nvPr>
            <p:ph type="sldNum" sz="quarter" idx="5"/>
          </p:nvPr>
        </p:nvSpPr>
        <p:spPr/>
        <p:txBody>
          <a:bodyPr/>
          <a:lstStyle/>
          <a:p>
            <a:fld id="{7AA5D7CC-4584-7D4D-9AC5-26861B0A276E}" type="slidenum">
              <a:rPr lang="en-US" smtClean="0"/>
              <a:t>6</a:t>
            </a:fld>
            <a:endParaRPr lang="en-US"/>
          </a:p>
        </p:txBody>
      </p:sp>
    </p:spTree>
    <p:extLst>
      <p:ext uri="{BB962C8B-B14F-4D97-AF65-F5344CB8AC3E}">
        <p14:creationId xmlns:p14="http://schemas.microsoft.com/office/powerpoint/2010/main" val="390363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By implementing the strategies in the </a:t>
            </a:r>
            <a:r>
              <a:rPr lang="en-US" b="0" i="1" dirty="0"/>
              <a:t>Roadmaps</a:t>
            </a:r>
            <a:r>
              <a:rPr lang="en-US" b="0" i="0" dirty="0"/>
              <a:t>, we will </a:t>
            </a:r>
            <a:r>
              <a:rPr lang="en-US" b="1" i="0" dirty="0"/>
              <a:t>enhance the institutional attributes that promote promote health</a:t>
            </a:r>
            <a:r>
              <a:rPr lang="en-US" b="0" i="0" dirty="0"/>
              <a:t> and </a:t>
            </a:r>
            <a:r>
              <a:rPr lang="en-US" b="1" i="0" dirty="0"/>
              <a:t>mitigate the elements of campus culture that have a negative impact on well-being</a:t>
            </a:r>
            <a:r>
              <a:rPr lang="en-US" b="1" i="1" dirty="0"/>
              <a:t>. </a:t>
            </a:r>
            <a:endParaRPr lang="en-US" b="0" dirty="0"/>
          </a:p>
        </p:txBody>
      </p:sp>
      <p:sp>
        <p:nvSpPr>
          <p:cNvPr id="4" name="Slide Number Placeholder 3"/>
          <p:cNvSpPr>
            <a:spLocks noGrp="1"/>
          </p:cNvSpPr>
          <p:nvPr>
            <p:ph type="sldNum" sz="quarter" idx="5"/>
          </p:nvPr>
        </p:nvSpPr>
        <p:spPr/>
        <p:txBody>
          <a:bodyPr/>
          <a:lstStyle/>
          <a:p>
            <a:fld id="{7AA5D7CC-4584-7D4D-9AC5-26861B0A276E}" type="slidenum">
              <a:rPr lang="en-US" smtClean="0"/>
              <a:t>7</a:t>
            </a:fld>
            <a:endParaRPr lang="en-US"/>
          </a:p>
        </p:txBody>
      </p:sp>
    </p:spTree>
    <p:extLst>
      <p:ext uri="{BB962C8B-B14F-4D97-AF65-F5344CB8AC3E}">
        <p14:creationId xmlns:p14="http://schemas.microsoft.com/office/powerpoint/2010/main" val="82426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united by our shared humanity, regardless of academic discipline. major, or job title.</a:t>
            </a:r>
          </a:p>
        </p:txBody>
      </p:sp>
      <p:sp>
        <p:nvSpPr>
          <p:cNvPr id="4" name="Slide Number Placeholder 3"/>
          <p:cNvSpPr>
            <a:spLocks noGrp="1"/>
          </p:cNvSpPr>
          <p:nvPr>
            <p:ph type="sldNum" sz="quarter" idx="5"/>
          </p:nvPr>
        </p:nvSpPr>
        <p:spPr/>
        <p:txBody>
          <a:bodyPr/>
          <a:lstStyle/>
          <a:p>
            <a:fld id="{7AA5D7CC-4584-7D4D-9AC5-26861B0A276E}" type="slidenum">
              <a:rPr lang="en-US" smtClean="0"/>
              <a:t>9</a:t>
            </a:fld>
            <a:endParaRPr lang="en-US"/>
          </a:p>
        </p:txBody>
      </p:sp>
    </p:spTree>
    <p:extLst>
      <p:ext uri="{BB962C8B-B14F-4D97-AF65-F5344CB8AC3E}">
        <p14:creationId xmlns:p14="http://schemas.microsoft.com/office/powerpoint/2010/main" val="4232992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latin typeface="Helvetica Neue"/>
              </a:rPr>
              <a:t>Wellness: </a:t>
            </a:r>
            <a:r>
              <a:rPr lang="en-US" dirty="0">
                <a:effectLst/>
                <a:latin typeface="Helvetica Neue"/>
              </a:rPr>
              <a:t>Often contains multidimensional areas of personal health. At </a:t>
            </a:r>
            <a:r>
              <a:rPr lang="en-US" dirty="0">
                <a:latin typeface="Helvetica Neue"/>
              </a:rPr>
              <a:t>Tech</a:t>
            </a:r>
            <a:r>
              <a:rPr lang="en-US" dirty="0">
                <a:effectLst/>
                <a:latin typeface="Helvetica Neue"/>
              </a:rPr>
              <a:t>, we use 8 dimensions of wellness to holistically think about our personal wellness. The 8 Dimensions of Wellness are </a:t>
            </a:r>
            <a:r>
              <a:rPr lang="en-US" dirty="0"/>
              <a:t>emotional, environmental, financial, intellectual, occupational, physical, social, and spiritual. </a:t>
            </a:r>
            <a:r>
              <a:rPr lang="en-US" dirty="0">
                <a:effectLst/>
                <a:latin typeface="Helvetica Neue"/>
              </a:rPr>
              <a:t>Wellness is central to the concept of well-being but is only a piece of the broader system.</a:t>
            </a:r>
          </a:p>
        </p:txBody>
      </p:sp>
      <p:sp>
        <p:nvSpPr>
          <p:cNvPr id="4" name="Slide Number Placeholder 3"/>
          <p:cNvSpPr>
            <a:spLocks noGrp="1"/>
          </p:cNvSpPr>
          <p:nvPr>
            <p:ph type="sldNum" sz="quarter" idx="5"/>
          </p:nvPr>
        </p:nvSpPr>
        <p:spPr/>
        <p:txBody>
          <a:bodyPr/>
          <a:lstStyle/>
          <a:p>
            <a:fld id="{7AA5D7CC-4584-7D4D-9AC5-26861B0A276E}" type="slidenum">
              <a:rPr lang="en-US" smtClean="0"/>
              <a:t>10</a:t>
            </a:fld>
            <a:endParaRPr lang="en-US"/>
          </a:p>
        </p:txBody>
      </p:sp>
    </p:spTree>
    <p:extLst>
      <p:ext uri="{BB962C8B-B14F-4D97-AF65-F5344CB8AC3E}">
        <p14:creationId xmlns:p14="http://schemas.microsoft.com/office/powerpoint/2010/main" val="3620965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05457-7202-18C8-B351-AA2A7B4BA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A707F-7FBB-7F36-D2B9-0C3825CA1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C9233-B5CC-889A-6505-703F2BFA3657}"/>
              </a:ext>
            </a:extLst>
          </p:cNvPr>
          <p:cNvSpPr>
            <a:spLocks noGrp="1"/>
          </p:cNvSpPr>
          <p:nvPr>
            <p:ph type="body" idx="1"/>
          </p:nvPr>
        </p:nvSpPr>
        <p:spPr/>
        <p:txBody>
          <a:bodyPr/>
          <a:lstStyle/>
          <a:p>
            <a:r>
              <a:rPr lang="en-US" dirty="0"/>
              <a:t>Well-being includes the following: </a:t>
            </a:r>
          </a:p>
          <a:p>
            <a:pPr marL="228600" indent="-228600">
              <a:buFont typeface="+mj-lt"/>
              <a:buAutoNum type="arabicPeriod"/>
            </a:pPr>
            <a:r>
              <a:rPr lang="en-US" dirty="0"/>
              <a:t>Your personal health and wellness </a:t>
            </a:r>
            <a:r>
              <a:rPr lang="en-US" dirty="0">
                <a:sym typeface="Wingdings" pitchFamily="2" charset="2"/>
              </a:rPr>
              <a:t> </a:t>
            </a:r>
            <a:r>
              <a:rPr lang="en-US" b="1" dirty="0">
                <a:sym typeface="Wingdings" pitchFamily="2" charset="2"/>
              </a:rPr>
              <a:t>Person</a:t>
            </a:r>
          </a:p>
          <a:p>
            <a:pPr marL="228600" indent="-228600">
              <a:buFont typeface="+mj-lt"/>
              <a:buAutoNum type="arabicPeriod"/>
            </a:pPr>
            <a:r>
              <a:rPr lang="en-US" dirty="0">
                <a:sym typeface="Wingdings" pitchFamily="2" charset="2"/>
              </a:rPr>
              <a:t>Also, the conditions and attributes of where we live, play, or work  </a:t>
            </a:r>
            <a:r>
              <a:rPr lang="en-US" b="1" dirty="0">
                <a:sym typeface="Wingdings" pitchFamily="2" charset="2"/>
              </a:rPr>
              <a:t>Place</a:t>
            </a:r>
          </a:p>
          <a:p>
            <a:pPr marL="228600" indent="-228600">
              <a:buFont typeface="+mj-lt"/>
              <a:buAutoNum type="arabicPeriod"/>
            </a:pPr>
            <a:r>
              <a:rPr lang="en-US" dirty="0">
                <a:sym typeface="Wingdings" pitchFamily="2" charset="2"/>
              </a:rPr>
              <a:t>As well as the conditions and attributes of the physical world we live in  </a:t>
            </a:r>
            <a:r>
              <a:rPr lang="en-US" b="1" dirty="0">
                <a:sym typeface="Wingdings" pitchFamily="2" charset="2"/>
              </a:rPr>
              <a:t>Planet</a:t>
            </a:r>
          </a:p>
          <a:p>
            <a:endParaRPr lang="en-US" dirty="0"/>
          </a:p>
        </p:txBody>
      </p:sp>
      <p:sp>
        <p:nvSpPr>
          <p:cNvPr id="4" name="Slide Number Placeholder 3">
            <a:extLst>
              <a:ext uri="{FF2B5EF4-FFF2-40B4-BE49-F238E27FC236}">
                <a16:creationId xmlns:a16="http://schemas.microsoft.com/office/drawing/2014/main" id="{3AB0E5F5-94EC-2844-F832-01D5AF704385}"/>
              </a:ext>
            </a:extLst>
          </p:cNvPr>
          <p:cNvSpPr>
            <a:spLocks noGrp="1"/>
          </p:cNvSpPr>
          <p:nvPr>
            <p:ph type="sldNum" sz="quarter" idx="5"/>
          </p:nvPr>
        </p:nvSpPr>
        <p:spPr/>
        <p:txBody>
          <a:bodyPr/>
          <a:lstStyle/>
          <a:p>
            <a:fld id="{7AA5D7CC-4584-7D4D-9AC5-26861B0A276E}" type="slidenum">
              <a:rPr lang="en-US" smtClean="0"/>
              <a:t>11</a:t>
            </a:fld>
            <a:endParaRPr lang="en-US"/>
          </a:p>
        </p:txBody>
      </p:sp>
    </p:spTree>
    <p:extLst>
      <p:ext uri="{BB962C8B-B14F-4D97-AF65-F5344CB8AC3E}">
        <p14:creationId xmlns:p14="http://schemas.microsoft.com/office/powerpoint/2010/main" val="64782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411419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Picture Placeholder 2">
            <a:extLst>
              <a:ext uri="{FF2B5EF4-FFF2-40B4-BE49-F238E27FC236}">
                <a16:creationId xmlns:a16="http://schemas.microsoft.com/office/drawing/2014/main" id="{7EB05746-5DE4-07B1-5611-4EEBAF38DE1E}"/>
              </a:ext>
            </a:extLst>
          </p:cNvPr>
          <p:cNvSpPr>
            <a:spLocks noGrp="1"/>
          </p:cNvSpPr>
          <p:nvPr>
            <p:ph type="pic" sz="quarter" idx="13"/>
          </p:nvPr>
        </p:nvSpPr>
        <p:spPr>
          <a:xfrm>
            <a:off x="381000" y="1425402"/>
            <a:ext cx="3074469" cy="2081855"/>
          </a:xfrm>
        </p:spPr>
        <p:txBody>
          <a:bodyPr/>
          <a:lstStyle/>
          <a:p>
            <a:endParaRPr lang="en-US"/>
          </a:p>
        </p:txBody>
      </p:sp>
      <p:sp>
        <p:nvSpPr>
          <p:cNvPr id="4" name="Picture Placeholder 2">
            <a:extLst>
              <a:ext uri="{FF2B5EF4-FFF2-40B4-BE49-F238E27FC236}">
                <a16:creationId xmlns:a16="http://schemas.microsoft.com/office/drawing/2014/main" id="{03F001E6-D6D1-A396-EE07-7790621213EA}"/>
              </a:ext>
            </a:extLst>
          </p:cNvPr>
          <p:cNvSpPr>
            <a:spLocks noGrp="1"/>
          </p:cNvSpPr>
          <p:nvPr>
            <p:ph type="pic" sz="quarter" idx="14"/>
          </p:nvPr>
        </p:nvSpPr>
        <p:spPr>
          <a:xfrm>
            <a:off x="3771394" y="1425402"/>
            <a:ext cx="3074469" cy="2081855"/>
          </a:xfrm>
        </p:spPr>
        <p:txBody>
          <a:bodyPr/>
          <a:lstStyle/>
          <a:p>
            <a:endParaRPr lang="en-US"/>
          </a:p>
        </p:txBody>
      </p:sp>
      <p:sp>
        <p:nvSpPr>
          <p:cNvPr id="5" name="Picture Placeholder 2">
            <a:extLst>
              <a:ext uri="{FF2B5EF4-FFF2-40B4-BE49-F238E27FC236}">
                <a16:creationId xmlns:a16="http://schemas.microsoft.com/office/drawing/2014/main" id="{02BD7855-1EA6-1102-5122-4BF617ED2DCB}"/>
              </a:ext>
            </a:extLst>
          </p:cNvPr>
          <p:cNvSpPr>
            <a:spLocks noGrp="1"/>
          </p:cNvSpPr>
          <p:nvPr>
            <p:ph type="pic" sz="quarter" idx="15"/>
          </p:nvPr>
        </p:nvSpPr>
        <p:spPr>
          <a:xfrm>
            <a:off x="7178140" y="1425402"/>
            <a:ext cx="3074469" cy="2081855"/>
          </a:xfrm>
        </p:spPr>
        <p:txBody>
          <a:bodyPr/>
          <a:lstStyle/>
          <a:p>
            <a:endParaRPr lang="en-US"/>
          </a:p>
        </p:txBody>
      </p:sp>
      <p:sp>
        <p:nvSpPr>
          <p:cNvPr id="6" name="Picture Placeholder 2">
            <a:extLst>
              <a:ext uri="{FF2B5EF4-FFF2-40B4-BE49-F238E27FC236}">
                <a16:creationId xmlns:a16="http://schemas.microsoft.com/office/drawing/2014/main" id="{93DB0072-B1E4-2B67-CD64-AFD0CADC50A0}"/>
              </a:ext>
            </a:extLst>
          </p:cNvPr>
          <p:cNvSpPr>
            <a:spLocks noGrp="1"/>
          </p:cNvSpPr>
          <p:nvPr>
            <p:ph type="pic" sz="quarter" idx="16"/>
          </p:nvPr>
        </p:nvSpPr>
        <p:spPr>
          <a:xfrm>
            <a:off x="381000" y="3772092"/>
            <a:ext cx="3074469" cy="2081855"/>
          </a:xfrm>
        </p:spPr>
        <p:txBody>
          <a:bodyPr/>
          <a:lstStyle/>
          <a:p>
            <a:endParaRPr lang="en-US"/>
          </a:p>
        </p:txBody>
      </p:sp>
      <p:sp>
        <p:nvSpPr>
          <p:cNvPr id="16" name="Picture Placeholder 2">
            <a:extLst>
              <a:ext uri="{FF2B5EF4-FFF2-40B4-BE49-F238E27FC236}">
                <a16:creationId xmlns:a16="http://schemas.microsoft.com/office/drawing/2014/main" id="{F12EFAB6-9D79-46A4-1400-FA689BD1831A}"/>
              </a:ext>
            </a:extLst>
          </p:cNvPr>
          <p:cNvSpPr>
            <a:spLocks noGrp="1"/>
          </p:cNvSpPr>
          <p:nvPr>
            <p:ph type="pic" sz="quarter" idx="17"/>
          </p:nvPr>
        </p:nvSpPr>
        <p:spPr>
          <a:xfrm>
            <a:off x="3771394" y="3772092"/>
            <a:ext cx="3074469" cy="2081855"/>
          </a:xfrm>
        </p:spPr>
        <p:txBody>
          <a:bodyPr/>
          <a:lstStyle/>
          <a:p>
            <a:endParaRPr lang="en-US"/>
          </a:p>
        </p:txBody>
      </p:sp>
      <p:sp>
        <p:nvSpPr>
          <p:cNvPr id="17" name="Picture Placeholder 2">
            <a:extLst>
              <a:ext uri="{FF2B5EF4-FFF2-40B4-BE49-F238E27FC236}">
                <a16:creationId xmlns:a16="http://schemas.microsoft.com/office/drawing/2014/main" id="{F8E2A34E-676C-226E-E8A6-42635E9CC189}"/>
              </a:ext>
            </a:extLst>
          </p:cNvPr>
          <p:cNvSpPr>
            <a:spLocks noGrp="1"/>
          </p:cNvSpPr>
          <p:nvPr>
            <p:ph type="pic" sz="quarter" idx="18"/>
          </p:nvPr>
        </p:nvSpPr>
        <p:spPr>
          <a:xfrm>
            <a:off x="7178140" y="3772092"/>
            <a:ext cx="3074469" cy="2081855"/>
          </a:xfrm>
        </p:spPr>
        <p:txBody>
          <a:bodyPr/>
          <a:lstStyle/>
          <a:p>
            <a:endParaRPr lang="en-US"/>
          </a:p>
        </p:txBody>
      </p:sp>
    </p:spTree>
    <p:extLst>
      <p:ext uri="{BB962C8B-B14F-4D97-AF65-F5344CB8AC3E}">
        <p14:creationId xmlns:p14="http://schemas.microsoft.com/office/powerpoint/2010/main" val="2182641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642338" y="457201"/>
            <a:ext cx="71686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614203" y="457201"/>
            <a:ext cx="7196798"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7AD69-3205-BCCD-4E2D-E72B1D3B18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0D675-7591-9D83-10A1-2FEED657724E}"/>
              </a:ext>
            </a:extLst>
          </p:cNvPr>
          <p:cNvSpPr>
            <a:spLocks noGrp="1"/>
          </p:cNvSpPr>
          <p:nvPr>
            <p:ph type="dt" sz="half" idx="10"/>
          </p:nvPr>
        </p:nvSpPr>
        <p:spPr/>
        <p:txBody>
          <a:bodyPr/>
          <a:lstStyle/>
          <a:p>
            <a:fld id="{016554A5-B4DD-7045-B047-B7DA6D1E70A4}" type="datetimeFigureOut">
              <a:rPr lang="en-US" smtClean="0"/>
              <a:pPr/>
              <a:t>12/10/2024</a:t>
            </a:fld>
            <a:endParaRPr lang="en-US" dirty="0"/>
          </a:p>
        </p:txBody>
      </p:sp>
      <p:sp>
        <p:nvSpPr>
          <p:cNvPr id="4" name="Slide Number Placeholder 3">
            <a:extLst>
              <a:ext uri="{FF2B5EF4-FFF2-40B4-BE49-F238E27FC236}">
                <a16:creationId xmlns:a16="http://schemas.microsoft.com/office/drawing/2014/main" id="{56C7773C-2F41-C6E1-AAB5-9601AB572047}"/>
              </a:ext>
            </a:extLst>
          </p:cNvPr>
          <p:cNvSpPr>
            <a:spLocks noGrp="1"/>
          </p:cNvSpPr>
          <p:nvPr>
            <p:ph type="sldNum" sz="quarter" idx="11"/>
          </p:nvPr>
        </p:nvSpPr>
        <p:spPr/>
        <p:txBody>
          <a:bodyPr/>
          <a:lstStyle/>
          <a:p>
            <a:fld id="{AE678206-0642-9F48-9727-6B519CB285FA}" type="slidenum">
              <a:rPr lang="en-US" smtClean="0"/>
              <a:pPr/>
              <a:t>‹#›</a:t>
            </a:fld>
            <a:endParaRPr lang="en-US" dirty="0"/>
          </a:p>
        </p:txBody>
      </p:sp>
      <p:sp>
        <p:nvSpPr>
          <p:cNvPr id="6" name="Chart Placeholder 5">
            <a:extLst>
              <a:ext uri="{FF2B5EF4-FFF2-40B4-BE49-F238E27FC236}">
                <a16:creationId xmlns:a16="http://schemas.microsoft.com/office/drawing/2014/main" id="{A169B0B5-D05E-C4AE-458A-3F4627989B43}"/>
              </a:ext>
            </a:extLst>
          </p:cNvPr>
          <p:cNvSpPr>
            <a:spLocks noGrp="1"/>
          </p:cNvSpPr>
          <p:nvPr>
            <p:ph type="chart" sz="quarter" idx="12"/>
          </p:nvPr>
        </p:nvSpPr>
        <p:spPr>
          <a:xfrm>
            <a:off x="381000" y="1435100"/>
            <a:ext cx="7510463" cy="4572000"/>
          </a:xfrm>
        </p:spPr>
        <p:txBody>
          <a:bodyPr/>
          <a:lstStyle/>
          <a:p>
            <a:endParaRPr lang="en-US"/>
          </a:p>
        </p:txBody>
      </p:sp>
      <p:sp>
        <p:nvSpPr>
          <p:cNvPr id="8" name="Text Placeholder 7">
            <a:extLst>
              <a:ext uri="{FF2B5EF4-FFF2-40B4-BE49-F238E27FC236}">
                <a16:creationId xmlns:a16="http://schemas.microsoft.com/office/drawing/2014/main" id="{3AA2623B-F27F-1862-1049-4ADBDCD7601C}"/>
              </a:ext>
            </a:extLst>
          </p:cNvPr>
          <p:cNvSpPr>
            <a:spLocks noGrp="1"/>
          </p:cNvSpPr>
          <p:nvPr>
            <p:ph type="body" sz="quarter" idx="13"/>
          </p:nvPr>
        </p:nvSpPr>
        <p:spPr>
          <a:xfrm>
            <a:off x="8116888" y="1435100"/>
            <a:ext cx="3694112" cy="341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233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Full Photo">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10" name="Title Placeholder 10">
            <a:extLst>
              <a:ext uri="{FF2B5EF4-FFF2-40B4-BE49-F238E27FC236}">
                <a16:creationId xmlns:a16="http://schemas.microsoft.com/office/drawing/2014/main" id="{03435116-8EC1-A548-452A-A5744ECD0FD6}"/>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a:t>
            </a:r>
            <a:br>
              <a:rPr lang="en-US" dirty="0"/>
            </a:br>
            <a:r>
              <a:rPr lang="en-US" dirty="0"/>
              <a:t>Master title style</a:t>
            </a:r>
          </a:p>
        </p:txBody>
      </p:sp>
      <p:sp>
        <p:nvSpPr>
          <p:cNvPr id="11" name="Text Placeholder 11">
            <a:extLst>
              <a:ext uri="{FF2B5EF4-FFF2-40B4-BE49-F238E27FC236}">
                <a16:creationId xmlns:a16="http://schemas.microsoft.com/office/drawing/2014/main" id="{BE800B03-ECF5-F0B1-7514-4FC09CECE7E4}"/>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bg1"/>
                </a:solidFill>
              </a:defRPr>
            </a:lvl1pPr>
          </a:lstStyle>
          <a:p>
            <a:r>
              <a:rPr lang="en-US" dirty="0"/>
              <a:t>Click to edit Master subtitle style</a:t>
            </a:r>
          </a:p>
        </p:txBody>
      </p:sp>
      <p:pic>
        <p:nvPicPr>
          <p:cNvPr id="3" name="Picture 2">
            <a:extLst>
              <a:ext uri="{FF2B5EF4-FFF2-40B4-BE49-F238E27FC236}">
                <a16:creationId xmlns:a16="http://schemas.microsoft.com/office/drawing/2014/main" id="{CAA14450-E163-A0FB-AE33-14F2CE668DE1}"/>
              </a:ext>
            </a:extLst>
          </p:cNvPr>
          <p:cNvPicPr>
            <a:picLocks noChangeAspect="1"/>
          </p:cNvPicPr>
          <p:nvPr userDrawn="1"/>
        </p:nvPicPr>
        <p:blipFill rotWithShape="1">
          <a:blip r:embed="rId3"/>
          <a:srcRect t="73770"/>
          <a:stretch/>
        </p:blipFill>
        <p:spPr>
          <a:xfrm>
            <a:off x="1" y="5059179"/>
            <a:ext cx="12191999" cy="1798821"/>
          </a:xfrm>
          <a:prstGeom prst="rect">
            <a:avLst/>
          </a:prstGeom>
        </p:spPr>
      </p:pic>
    </p:spTree>
    <p:extLst>
      <p:ext uri="{BB962C8B-B14F-4D97-AF65-F5344CB8AC3E}">
        <p14:creationId xmlns:p14="http://schemas.microsoft.com/office/powerpoint/2010/main" val="270430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Placeholder 10">
            <a:extLst>
              <a:ext uri="{FF2B5EF4-FFF2-40B4-BE49-F238E27FC236}">
                <a16:creationId xmlns:a16="http://schemas.microsoft.com/office/drawing/2014/main" id="{877FD755-E0C4-6855-6104-473A50AFAC03}"/>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4" name="Text Placeholder 11">
            <a:extLst>
              <a:ext uri="{FF2B5EF4-FFF2-40B4-BE49-F238E27FC236}">
                <a16:creationId xmlns:a16="http://schemas.microsoft.com/office/drawing/2014/main" id="{899459AD-2E3D-84AE-9D0B-4E11607C46DC}"/>
              </a:ext>
            </a:extLst>
          </p:cNvPr>
          <p:cNvSpPr>
            <a:spLocks noGrp="1"/>
          </p:cNvSpPr>
          <p:nvPr>
            <p:ph idx="1"/>
          </p:nvPr>
        </p:nvSpPr>
        <p:spPr>
          <a:xfrm>
            <a:off x="2447108" y="4441370"/>
            <a:ext cx="8906692" cy="625930"/>
          </a:xfrm>
          <a:prstGeom prst="rect">
            <a:avLst/>
          </a:prstGeom>
        </p:spPr>
        <p:txBody>
          <a:bodyPr vert="horz" lIns="91440" tIns="45720" rIns="91440" bIns="45720" rtlCol="0">
            <a:normAutofit/>
          </a:bodyPr>
          <a:lstStyle>
            <a:lvl1pPr>
              <a:defRPr>
                <a:solidFill>
                  <a:schemeClr val="tx1"/>
                </a:solidFill>
              </a:defRPr>
            </a:lvl1pPr>
          </a:lstStyle>
          <a:p>
            <a:r>
              <a:rPr lang="en-US" dirty="0"/>
              <a:t>Click to edit Master subtitle style</a:t>
            </a:r>
          </a:p>
        </p:txBody>
      </p:sp>
    </p:spTree>
    <p:extLst>
      <p:ext uri="{BB962C8B-B14F-4D97-AF65-F5344CB8AC3E}">
        <p14:creationId xmlns:p14="http://schemas.microsoft.com/office/powerpoint/2010/main" val="2767391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s - Plai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5FCBB805-91EF-D0F1-B5CA-BCA3290EA431}"/>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8137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s - Kende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28D4045A-E327-4892-6A89-6CBE5583D417}"/>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366797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s - Tech Tow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6B75A76D-59A5-A55D-8427-D310560791ED}"/>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781624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s - Wr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0">
            <a:extLst>
              <a:ext uri="{FF2B5EF4-FFF2-40B4-BE49-F238E27FC236}">
                <a16:creationId xmlns:a16="http://schemas.microsoft.com/office/drawing/2014/main" id="{E3126A54-2183-1E0F-7A09-1B69C88EFBF2}"/>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680686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12/10/2024</a:t>
            </a:fld>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slideLayout" Target="../slideLayouts/slideLayout1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C16630-5558-9114-4463-47E138DB6255}"/>
              </a:ext>
            </a:extLst>
          </p:cNvPr>
          <p:cNvSpPr txBox="1">
            <a:spLocks/>
          </p:cNvSpPr>
          <p:nvPr userDrawn="1"/>
        </p:nvSpPr>
        <p:spPr>
          <a:xfrm>
            <a:off x="2447108" y="1680753"/>
            <a:ext cx="8682445" cy="2760617"/>
          </a:xfrm>
          <a:prstGeom prst="rect">
            <a:avLst/>
          </a:prstGeom>
        </p:spPr>
        <p:txBody>
          <a:bodyPr anchor="ctr" anchorCtr="0">
            <a:normAutofit/>
          </a:bodyPr>
          <a:lstStyle>
            <a:lvl1pPr algn="l"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11" name="Title Placeholder 10">
            <a:extLst>
              <a:ext uri="{FF2B5EF4-FFF2-40B4-BE49-F238E27FC236}">
                <a16:creationId xmlns:a16="http://schemas.microsoft.com/office/drawing/2014/main" id="{3552819F-CE1E-70EB-07B5-3B61D2578A1C}"/>
              </a:ext>
            </a:extLst>
          </p:cNvPr>
          <p:cNvSpPr>
            <a:spLocks noGrp="1"/>
          </p:cNvSpPr>
          <p:nvPr>
            <p:ph type="title"/>
          </p:nvPr>
        </p:nvSpPr>
        <p:spPr>
          <a:xfrm>
            <a:off x="2447108" y="1846217"/>
            <a:ext cx="8906692" cy="2595153"/>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
        <p:nvSpPr>
          <p:cNvPr id="12" name="Text Placeholder 11">
            <a:extLst>
              <a:ext uri="{FF2B5EF4-FFF2-40B4-BE49-F238E27FC236}">
                <a16:creationId xmlns:a16="http://schemas.microsoft.com/office/drawing/2014/main" id="{CBD913C0-CC86-E0C0-B503-69104064ECF7}"/>
              </a:ext>
            </a:extLst>
          </p:cNvPr>
          <p:cNvSpPr>
            <a:spLocks noGrp="1"/>
          </p:cNvSpPr>
          <p:nvPr>
            <p:ph type="body" idx="1"/>
          </p:nvPr>
        </p:nvSpPr>
        <p:spPr>
          <a:xfrm>
            <a:off x="2447108" y="4441370"/>
            <a:ext cx="8906692" cy="625930"/>
          </a:xfrm>
          <a:prstGeom prst="rect">
            <a:avLst/>
          </a:prstGeom>
        </p:spPr>
        <p:txBody>
          <a:bodyPr vert="horz" lIns="91440" tIns="45720" rIns="91440" bIns="45720" rtlCol="0">
            <a:normAutofit/>
          </a:bodyPr>
          <a:lstStyle/>
          <a:p>
            <a:r>
              <a:rPr lang="en-US" dirty="0"/>
              <a:t>Click to edit Master subtitle style</a:t>
            </a:r>
          </a:p>
        </p:txBody>
      </p:sp>
    </p:spTree>
    <p:extLst>
      <p:ext uri="{BB962C8B-B14F-4D97-AF65-F5344CB8AC3E}">
        <p14:creationId xmlns:p14="http://schemas.microsoft.com/office/powerpoint/2010/main" val="2336126548"/>
      </p:ext>
    </p:extLst>
  </p:cSld>
  <p:clrMap bg1="lt1" tx1="dk1" bg2="lt2" tx2="dk2" accent1="accent1" accent2="accent2" accent3="accent3" accent4="accent4" accent5="accent5" accent6="accent6" hlink="hlink" folHlink="folHlink"/>
  <p:sldLayoutIdLst>
    <p:sldLayoutId id="2147483696" r:id="rId1"/>
    <p:sldLayoutId id="2147483707" r:id="rId2"/>
    <p:sldLayoutId id="2147483706" r:id="rId3"/>
  </p:sldLayoutIdLst>
  <p:txStyles>
    <p:titleStyle>
      <a:lvl1pPr algn="l"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0" indent="0" algn="l" defTabSz="342900" rtl="0" eaLnBrk="1" latinLnBrk="0" hangingPunct="1">
        <a:spcBef>
          <a:spcPct val="20000"/>
        </a:spcBef>
        <a:buFont typeface="Arial"/>
        <a:buNone/>
        <a:defRPr sz="1800" kern="1200">
          <a:solidFill>
            <a:srgbClr val="B3A369"/>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55A20D-930F-A185-C845-C95F4365004A}"/>
              </a:ext>
            </a:extLst>
          </p:cNvPr>
          <p:cNvSpPr txBox="1">
            <a:spLocks/>
          </p:cNvSpPr>
          <p:nvPr userDrawn="1"/>
        </p:nvSpPr>
        <p:spPr>
          <a:xfrm>
            <a:off x="1746069" y="2137954"/>
            <a:ext cx="8699862" cy="2582091"/>
          </a:xfrm>
          <a:prstGeom prst="rect">
            <a:avLst/>
          </a:prstGeom>
        </p:spPr>
        <p:txBody>
          <a:bodyPr anchor="ctr" anchorCtr="0">
            <a:normAutofit/>
          </a:bodyPr>
          <a:lstStyle>
            <a:lvl1pPr algn="ctr" defTabSz="342900" rtl="0" eaLnBrk="1" latinLnBrk="0" hangingPunct="1">
              <a:lnSpc>
                <a:spcPct val="100000"/>
              </a:lnSpc>
              <a:spcBef>
                <a:spcPct val="0"/>
              </a:spcBef>
              <a:buNone/>
              <a:defRPr sz="6000" b="1" i="0" kern="120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4" name="Title Placeholder 10">
            <a:extLst>
              <a:ext uri="{FF2B5EF4-FFF2-40B4-BE49-F238E27FC236}">
                <a16:creationId xmlns:a16="http://schemas.microsoft.com/office/drawing/2014/main" id="{C83A85DD-FCD4-4A59-0F3C-B8F9FA03085F}"/>
              </a:ext>
            </a:extLst>
          </p:cNvPr>
          <p:cNvSpPr>
            <a:spLocks noGrp="1"/>
          </p:cNvSpPr>
          <p:nvPr>
            <p:ph type="title"/>
          </p:nvPr>
        </p:nvSpPr>
        <p:spPr>
          <a:xfrm>
            <a:off x="1642654" y="1948985"/>
            <a:ext cx="8906692" cy="2960028"/>
          </a:xfrm>
          <a:prstGeom prst="rect">
            <a:avLst/>
          </a:prstGeom>
        </p:spPr>
        <p:txBody>
          <a:bodyPr vert="horz" lIns="91440" tIns="45720" rIns="91440" bIns="45720" rtlCol="0" anchor="ctr">
            <a:normAutofit/>
          </a:body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658365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342900" rtl="0" eaLnBrk="1" latinLnBrk="0" hangingPunct="1">
        <a:spcBef>
          <a:spcPct val="0"/>
        </a:spcBef>
        <a:buNone/>
        <a:defRPr sz="6000" b="1" i="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29999"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1408329" y="6182540"/>
            <a:ext cx="1546654"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016554A5-B4DD-7045-B047-B7DA6D1E70A4}" type="datetimeFigureOut">
              <a:rPr lang="en-US" smtClean="0"/>
              <a:pPr/>
              <a:t>12/10/2024</a:t>
            </a:fld>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381000" y="6182540"/>
            <a:ext cx="916577"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cs typeface="Roboto" panose="02000000000000000000" pitchFamily="2" charset="0"/>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93" r:id="rId4"/>
    <p:sldLayoutId id="2147483690" r:id="rId5"/>
    <p:sldLayoutId id="2147483691" r:id="rId6"/>
    <p:sldLayoutId id="2147483692" r:id="rId7"/>
    <p:sldLayoutId id="2147483694" r:id="rId8"/>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18/10/relationships/comments" Target="../comments/modernComment_151_A2F0A5FC.xml"/><Relationship Id="rId7" Type="http://schemas.openxmlformats.org/officeDocument/2006/relationships/image" Target="../media/image30.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strategicplan.gatech.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hyperlink" Target="https://strategicplan.gatech.edu/bets/foundational-prioriti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ellbeingroadmaps.gatech.edu/shared-learning/" TargetMode="Externa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ACC4-8BA4-D145-6D28-7181D4BBF84B}"/>
              </a:ext>
            </a:extLst>
          </p:cNvPr>
          <p:cNvSpPr>
            <a:spLocks noGrp="1"/>
          </p:cNvSpPr>
          <p:nvPr>
            <p:ph type="title"/>
          </p:nvPr>
        </p:nvSpPr>
        <p:spPr/>
        <p:txBody>
          <a:bodyPr/>
          <a:lstStyle/>
          <a:p>
            <a:r>
              <a:rPr lang="en-US" dirty="0"/>
              <a:t>Cultivating Well-Being at Georgia Tech</a:t>
            </a:r>
          </a:p>
        </p:txBody>
      </p:sp>
      <p:sp>
        <p:nvSpPr>
          <p:cNvPr id="4" name="Content Placeholder 3">
            <a:extLst>
              <a:ext uri="{FF2B5EF4-FFF2-40B4-BE49-F238E27FC236}">
                <a16:creationId xmlns:a16="http://schemas.microsoft.com/office/drawing/2014/main" id="{74FD2634-69BC-1F47-763A-C8EFFEC68DE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62558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F655A4-E03A-9DA3-4E7E-F2C646FF0955}"/>
              </a:ext>
            </a:extLst>
          </p:cNvPr>
          <p:cNvSpPr>
            <a:spLocks/>
          </p:cNvSpPr>
          <p:nvPr/>
        </p:nvSpPr>
        <p:spPr>
          <a:xfrm>
            <a:off x="6326659" y="0"/>
            <a:ext cx="5865340" cy="6858000"/>
          </a:xfrm>
          <a:prstGeom prst="rect">
            <a:avLst/>
          </a:prstGeom>
          <a:blipFill dpi="0" rotWithShape="1">
            <a:blip r:embed="rId3"/>
            <a:srcRect/>
            <a:stretch>
              <a:fillRect t="-2207" b="-1796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9440CB7-1E29-9893-FCEB-9947FCBE1484}"/>
              </a:ext>
            </a:extLst>
          </p:cNvPr>
          <p:cNvSpPr>
            <a:spLocks noGrp="1"/>
          </p:cNvSpPr>
          <p:nvPr>
            <p:ph type="title"/>
          </p:nvPr>
        </p:nvSpPr>
        <p:spPr/>
        <p:txBody>
          <a:bodyPr/>
          <a:lstStyle/>
          <a:p>
            <a:r>
              <a:rPr lang="en-US" dirty="0"/>
              <a:t>Wellness</a:t>
            </a:r>
          </a:p>
        </p:txBody>
      </p:sp>
      <p:sp>
        <p:nvSpPr>
          <p:cNvPr id="6" name="TextBox 5">
            <a:extLst>
              <a:ext uri="{FF2B5EF4-FFF2-40B4-BE49-F238E27FC236}">
                <a16:creationId xmlns:a16="http://schemas.microsoft.com/office/drawing/2014/main" id="{5EE5900C-CC32-BC7E-26FB-A85FD7CD2B2D}"/>
              </a:ext>
            </a:extLst>
          </p:cNvPr>
          <p:cNvSpPr txBox="1"/>
          <p:nvPr/>
        </p:nvSpPr>
        <p:spPr>
          <a:xfrm>
            <a:off x="10702344" y="6400800"/>
            <a:ext cx="184731" cy="369332"/>
          </a:xfrm>
          <a:prstGeom prst="rect">
            <a:avLst/>
          </a:prstGeom>
          <a:noFill/>
        </p:spPr>
        <p:txBody>
          <a:bodyPr wrap="none" rtlCol="0">
            <a:spAutoFit/>
          </a:bodyPr>
          <a:lstStyle/>
          <a:p>
            <a:endParaRPr lang="en-US" dirty="0"/>
          </a:p>
        </p:txBody>
      </p:sp>
      <p:pic>
        <p:nvPicPr>
          <p:cNvPr id="4" name="Picture 3">
            <a:extLst>
              <a:ext uri="{FF2B5EF4-FFF2-40B4-BE49-F238E27FC236}">
                <a16:creationId xmlns:a16="http://schemas.microsoft.com/office/drawing/2014/main" id="{FBD844E9-8F86-8032-558E-4B1A3EE0DAE4}"/>
              </a:ext>
            </a:extLst>
          </p:cNvPr>
          <p:cNvPicPr>
            <a:picLocks noChangeAspect="1"/>
          </p:cNvPicPr>
          <p:nvPr/>
        </p:nvPicPr>
        <p:blipFill>
          <a:blip r:embed="rId4"/>
          <a:srcRect l="12396" r="10322"/>
          <a:stretch/>
        </p:blipFill>
        <p:spPr>
          <a:xfrm>
            <a:off x="1724199" y="3295185"/>
            <a:ext cx="2878263" cy="2979477"/>
          </a:xfrm>
          <a:prstGeom prst="rect">
            <a:avLst/>
          </a:prstGeom>
        </p:spPr>
      </p:pic>
      <p:pic>
        <p:nvPicPr>
          <p:cNvPr id="11" name="Picture 10">
            <a:extLst>
              <a:ext uri="{FF2B5EF4-FFF2-40B4-BE49-F238E27FC236}">
                <a16:creationId xmlns:a16="http://schemas.microsoft.com/office/drawing/2014/main" id="{7AA6D1AC-6B19-9827-7A3F-BE2167FD29DB}"/>
              </a:ext>
            </a:extLst>
          </p:cNvPr>
          <p:cNvPicPr>
            <a:picLocks noChangeAspect="1"/>
          </p:cNvPicPr>
          <p:nvPr/>
        </p:nvPicPr>
        <p:blipFill rotWithShape="1">
          <a:blip r:embed="rId5"/>
          <a:srcRect t="73770"/>
          <a:stretch/>
        </p:blipFill>
        <p:spPr>
          <a:xfrm>
            <a:off x="1" y="5059179"/>
            <a:ext cx="12191999" cy="1798821"/>
          </a:xfrm>
          <a:prstGeom prst="rect">
            <a:avLst/>
          </a:prstGeom>
        </p:spPr>
      </p:pic>
      <p:sp>
        <p:nvSpPr>
          <p:cNvPr id="12" name="Content Placeholder 1">
            <a:extLst>
              <a:ext uri="{FF2B5EF4-FFF2-40B4-BE49-F238E27FC236}">
                <a16:creationId xmlns:a16="http://schemas.microsoft.com/office/drawing/2014/main" id="{876A9639-CB68-EBB7-BE20-228521988EDC}"/>
              </a:ext>
            </a:extLst>
          </p:cNvPr>
          <p:cNvSpPr>
            <a:spLocks noGrp="1"/>
          </p:cNvSpPr>
          <p:nvPr>
            <p:ph idx="1"/>
          </p:nvPr>
        </p:nvSpPr>
        <p:spPr>
          <a:xfrm>
            <a:off x="381000" y="1215485"/>
            <a:ext cx="5484342" cy="4225650"/>
          </a:xfrm>
        </p:spPr>
        <p:txBody>
          <a:bodyPr vert="horz" lIns="91440" tIns="45720" rIns="91440" bIns="45720" rtlCol="0" anchor="t">
            <a:normAutofit/>
          </a:bodyPr>
          <a:lstStyle/>
          <a:p>
            <a:r>
              <a:rPr lang="en-US" dirty="0"/>
              <a:t>Contains multidimensional areas of personal health</a:t>
            </a:r>
          </a:p>
          <a:p>
            <a:pPr lvl="1"/>
            <a:r>
              <a:rPr lang="en-US" sz="1800" dirty="0">
                <a:latin typeface="Roboto"/>
                <a:ea typeface="Roboto"/>
                <a:cs typeface="Roboto"/>
              </a:rPr>
              <a:t>Tech uses the 8 Dimensions of Wellness model</a:t>
            </a:r>
          </a:p>
          <a:p>
            <a:r>
              <a:rPr lang="en-US" dirty="0"/>
              <a:t>Wellness is central to the concept of well-being</a:t>
            </a:r>
          </a:p>
        </p:txBody>
      </p:sp>
    </p:spTree>
    <p:extLst>
      <p:ext uri="{BB962C8B-B14F-4D97-AF65-F5344CB8AC3E}">
        <p14:creationId xmlns:p14="http://schemas.microsoft.com/office/powerpoint/2010/main" val="207662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B5E3-3158-1844-DDD8-DF29D0F2026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7631C14-8618-C4F6-B98F-6D5053525A57}"/>
              </a:ext>
            </a:extLst>
          </p:cNvPr>
          <p:cNvSpPr>
            <a:spLocks noGrp="1"/>
          </p:cNvSpPr>
          <p:nvPr>
            <p:ph type="title"/>
          </p:nvPr>
        </p:nvSpPr>
        <p:spPr/>
        <p:txBody>
          <a:bodyPr>
            <a:normAutofit/>
          </a:bodyPr>
          <a:lstStyle/>
          <a:p>
            <a:r>
              <a:rPr lang="en-US" dirty="0"/>
              <a:t>Well-Being</a:t>
            </a:r>
          </a:p>
        </p:txBody>
      </p:sp>
      <p:sp>
        <p:nvSpPr>
          <p:cNvPr id="2" name="Rectangle 1">
            <a:extLst>
              <a:ext uri="{FF2B5EF4-FFF2-40B4-BE49-F238E27FC236}">
                <a16:creationId xmlns:a16="http://schemas.microsoft.com/office/drawing/2014/main" id="{7705B115-BC4D-6B92-6B64-41E95C41B95A}"/>
              </a:ext>
            </a:extLst>
          </p:cNvPr>
          <p:cNvSpPr/>
          <p:nvPr/>
        </p:nvSpPr>
        <p:spPr>
          <a:xfrm>
            <a:off x="1617091" y="2274219"/>
            <a:ext cx="2695690" cy="2311075"/>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D9BCC4C-F971-2368-9AEB-AAD2139BFAEE}"/>
              </a:ext>
            </a:extLst>
          </p:cNvPr>
          <p:cNvSpPr/>
          <p:nvPr/>
        </p:nvSpPr>
        <p:spPr>
          <a:xfrm>
            <a:off x="1617091" y="1777565"/>
            <a:ext cx="2695689" cy="663202"/>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EDE1"/>
              </a:solidFill>
            </a:endParaRPr>
          </a:p>
        </p:txBody>
      </p:sp>
      <p:sp>
        <p:nvSpPr>
          <p:cNvPr id="3" name="TextBox 2">
            <a:extLst>
              <a:ext uri="{FF2B5EF4-FFF2-40B4-BE49-F238E27FC236}">
                <a16:creationId xmlns:a16="http://schemas.microsoft.com/office/drawing/2014/main" id="{C4AF1B80-040E-6C34-4780-A26F9B2A8E7B}"/>
              </a:ext>
            </a:extLst>
          </p:cNvPr>
          <p:cNvSpPr txBox="1"/>
          <p:nvPr/>
        </p:nvSpPr>
        <p:spPr>
          <a:xfrm>
            <a:off x="1845738" y="2474035"/>
            <a:ext cx="2299049" cy="1631216"/>
          </a:xfrm>
          <a:prstGeom prst="rect">
            <a:avLst/>
          </a:prstGeom>
          <a:noFill/>
        </p:spPr>
        <p:txBody>
          <a:bodyPr wrap="square" rtlCol="0">
            <a:spAutoFit/>
          </a:bodyPr>
          <a:lstStyle/>
          <a:p>
            <a:r>
              <a:rPr lang="en-US" sz="20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The individual health and wellness of a person and groups of people</a:t>
            </a:r>
            <a:endParaRPr lang="en-US" sz="2000"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F3F20E68-0DE3-1D2E-6315-BAC297DB09B7}"/>
              </a:ext>
            </a:extLst>
          </p:cNvPr>
          <p:cNvSpPr txBox="1"/>
          <p:nvPr/>
        </p:nvSpPr>
        <p:spPr>
          <a:xfrm>
            <a:off x="1755709" y="1903375"/>
            <a:ext cx="2389078" cy="369332"/>
          </a:xfrm>
          <a:prstGeom prst="rect">
            <a:avLst/>
          </a:prstGeom>
          <a:noFill/>
        </p:spPr>
        <p:txBody>
          <a:bodyPr wrap="square" rtlCol="0">
            <a:spAutoFit/>
          </a:bodyPr>
          <a:lstStyle/>
          <a:p>
            <a:pPr algn="ctr"/>
            <a:r>
              <a:rPr lang="en-US" b="1" i="0" dirty="0">
                <a:solidFill>
                  <a:schemeClr val="bg1"/>
                </a:solidFill>
                <a:effectLst/>
                <a:latin typeface="Roboto Slab" pitchFamily="2" charset="0"/>
                <a:ea typeface="Roboto Slab" pitchFamily="2" charset="0"/>
              </a:rPr>
              <a:t>Person</a:t>
            </a:r>
            <a:endParaRPr lang="en-US" b="1" dirty="0">
              <a:solidFill>
                <a:schemeClr val="bg1"/>
              </a:solidFill>
              <a:latin typeface="Roboto Slab" pitchFamily="2" charset="0"/>
              <a:ea typeface="Roboto Slab" pitchFamily="2" charset="0"/>
            </a:endParaRPr>
          </a:p>
        </p:txBody>
      </p:sp>
      <p:sp>
        <p:nvSpPr>
          <p:cNvPr id="24" name="Rectangle 23">
            <a:extLst>
              <a:ext uri="{FF2B5EF4-FFF2-40B4-BE49-F238E27FC236}">
                <a16:creationId xmlns:a16="http://schemas.microsoft.com/office/drawing/2014/main" id="{3553983C-FBFA-2906-8B65-6BB9650DBAAA}"/>
              </a:ext>
            </a:extLst>
          </p:cNvPr>
          <p:cNvSpPr/>
          <p:nvPr/>
        </p:nvSpPr>
        <p:spPr>
          <a:xfrm>
            <a:off x="4579354" y="2274220"/>
            <a:ext cx="2695690" cy="2327663"/>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3DC6444-D441-C53F-AED9-09E8367F2E70}"/>
              </a:ext>
            </a:extLst>
          </p:cNvPr>
          <p:cNvSpPr/>
          <p:nvPr/>
        </p:nvSpPr>
        <p:spPr>
          <a:xfrm>
            <a:off x="4579354" y="1777565"/>
            <a:ext cx="2695689" cy="676057"/>
          </a:xfrm>
          <a:prstGeom prst="rect">
            <a:avLst/>
          </a:prstGeom>
          <a:solidFill>
            <a:srgbClr val="3A5DAE"/>
          </a:solidFill>
          <a:ln>
            <a:solidFill>
              <a:srgbClr val="3A5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5D97176-D437-4246-515C-FBF2AFC0136A}"/>
              </a:ext>
            </a:extLst>
          </p:cNvPr>
          <p:cNvSpPr txBox="1"/>
          <p:nvPr/>
        </p:nvSpPr>
        <p:spPr>
          <a:xfrm>
            <a:off x="4763038" y="2474035"/>
            <a:ext cx="2299049" cy="1323439"/>
          </a:xfrm>
          <a:prstGeom prst="rect">
            <a:avLst/>
          </a:prstGeom>
          <a:noFill/>
        </p:spPr>
        <p:txBody>
          <a:bodyPr wrap="square" rtlCol="0">
            <a:spAutoFit/>
          </a:bodyPr>
          <a:lstStyle/>
          <a:p>
            <a:r>
              <a:rPr lang="en-US" sz="20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The conditions and attributes of where we live, learn, work, or play</a:t>
            </a:r>
            <a:endParaRPr lang="en-US" sz="2000" dirty="0">
              <a:latin typeface="Roboto" panose="02000000000000000000" pitchFamily="2" charset="0"/>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7FC7B116-D62B-E68E-A0BF-6EE50C4411F4}"/>
              </a:ext>
            </a:extLst>
          </p:cNvPr>
          <p:cNvSpPr/>
          <p:nvPr/>
        </p:nvSpPr>
        <p:spPr>
          <a:xfrm>
            <a:off x="7541616" y="2264311"/>
            <a:ext cx="2695690" cy="2337572"/>
          </a:xfrm>
          <a:prstGeom prst="rect">
            <a:avLst/>
          </a:prstGeom>
          <a:solidFill>
            <a:srgbClr val="D6D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1B68C9F-0E1D-9CAE-1C33-0D274A875305}"/>
              </a:ext>
            </a:extLst>
          </p:cNvPr>
          <p:cNvSpPr/>
          <p:nvPr/>
        </p:nvSpPr>
        <p:spPr>
          <a:xfrm>
            <a:off x="7541616" y="1776804"/>
            <a:ext cx="2695689" cy="687322"/>
          </a:xfrm>
          <a:prstGeom prst="rect">
            <a:avLst/>
          </a:prstGeom>
          <a:solidFill>
            <a:srgbClr val="008C95"/>
          </a:solidFill>
          <a:ln>
            <a:solidFill>
              <a:srgbClr val="008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F1F0D1D-C523-89ED-931A-8ACC80E981B8}"/>
              </a:ext>
            </a:extLst>
          </p:cNvPr>
          <p:cNvSpPr txBox="1"/>
          <p:nvPr/>
        </p:nvSpPr>
        <p:spPr>
          <a:xfrm>
            <a:off x="7725298" y="2506870"/>
            <a:ext cx="2299049" cy="1323439"/>
          </a:xfrm>
          <a:prstGeom prst="rect">
            <a:avLst/>
          </a:prstGeom>
          <a:noFill/>
        </p:spPr>
        <p:txBody>
          <a:bodyPr wrap="square" rtlCol="0">
            <a:spAutoFit/>
          </a:bodyPr>
          <a:lstStyle/>
          <a:p>
            <a:r>
              <a:rPr lang="en-US" sz="20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The conditions and attributes of the physical world we live in</a:t>
            </a:r>
            <a:endParaRPr lang="en-US" sz="2000" dirty="0">
              <a:latin typeface="Roboto" panose="02000000000000000000" pitchFamily="2" charset="0"/>
              <a:ea typeface="Roboto" panose="02000000000000000000" pitchFamily="2" charset="0"/>
              <a:cs typeface="Roboto" panose="02000000000000000000" pitchFamily="2" charset="0"/>
            </a:endParaRPr>
          </a:p>
        </p:txBody>
      </p:sp>
      <p:sp>
        <p:nvSpPr>
          <p:cNvPr id="34" name="TextBox 33">
            <a:extLst>
              <a:ext uri="{FF2B5EF4-FFF2-40B4-BE49-F238E27FC236}">
                <a16:creationId xmlns:a16="http://schemas.microsoft.com/office/drawing/2014/main" id="{A4EDAAF0-399A-AE37-3795-14BDD8252590}"/>
              </a:ext>
            </a:extLst>
          </p:cNvPr>
          <p:cNvSpPr txBox="1"/>
          <p:nvPr/>
        </p:nvSpPr>
        <p:spPr>
          <a:xfrm>
            <a:off x="4847795" y="1918764"/>
            <a:ext cx="2167467" cy="369332"/>
          </a:xfrm>
          <a:prstGeom prst="rect">
            <a:avLst/>
          </a:prstGeom>
          <a:noFill/>
        </p:spPr>
        <p:txBody>
          <a:bodyPr wrap="square" rtlCol="0">
            <a:spAutoFit/>
          </a:bodyPr>
          <a:lstStyle/>
          <a:p>
            <a:pPr algn="ctr"/>
            <a:r>
              <a:rPr lang="en-US" b="1" i="0" dirty="0">
                <a:solidFill>
                  <a:schemeClr val="bg1"/>
                </a:solidFill>
                <a:effectLst/>
                <a:latin typeface="Roboto Slab" pitchFamily="2" charset="0"/>
                <a:ea typeface="Roboto Slab" pitchFamily="2" charset="0"/>
              </a:rPr>
              <a:t>Place</a:t>
            </a:r>
            <a:endParaRPr lang="en-US" b="1" dirty="0">
              <a:solidFill>
                <a:schemeClr val="bg1"/>
              </a:solidFill>
              <a:latin typeface="Roboto Slab" pitchFamily="2" charset="0"/>
              <a:ea typeface="Roboto Slab" pitchFamily="2" charset="0"/>
            </a:endParaRPr>
          </a:p>
        </p:txBody>
      </p:sp>
      <p:sp>
        <p:nvSpPr>
          <p:cNvPr id="29" name="TextBox 28">
            <a:extLst>
              <a:ext uri="{FF2B5EF4-FFF2-40B4-BE49-F238E27FC236}">
                <a16:creationId xmlns:a16="http://schemas.microsoft.com/office/drawing/2014/main" id="{C505353A-DE05-799B-A1F2-231D715A95A2}"/>
              </a:ext>
            </a:extLst>
          </p:cNvPr>
          <p:cNvSpPr txBox="1"/>
          <p:nvPr/>
        </p:nvSpPr>
        <p:spPr>
          <a:xfrm>
            <a:off x="7791090" y="1903375"/>
            <a:ext cx="2167467" cy="369332"/>
          </a:xfrm>
          <a:prstGeom prst="rect">
            <a:avLst/>
          </a:prstGeom>
          <a:noFill/>
        </p:spPr>
        <p:txBody>
          <a:bodyPr wrap="square" rtlCol="0">
            <a:spAutoFit/>
          </a:bodyPr>
          <a:lstStyle/>
          <a:p>
            <a:pPr algn="ctr"/>
            <a:r>
              <a:rPr lang="en-US" b="1" i="0" dirty="0">
                <a:solidFill>
                  <a:schemeClr val="bg1"/>
                </a:solidFill>
                <a:effectLst/>
                <a:latin typeface="Roboto Slab" pitchFamily="2" charset="0"/>
                <a:ea typeface="Roboto Slab" pitchFamily="2" charset="0"/>
              </a:rPr>
              <a:t>Planet</a:t>
            </a:r>
            <a:endParaRPr lang="en-US" b="1" dirty="0">
              <a:solidFill>
                <a:schemeClr val="bg1"/>
              </a:solidFill>
              <a:latin typeface="Roboto Slab" pitchFamily="2" charset="0"/>
              <a:ea typeface="Roboto Slab" pitchFamily="2" charset="0"/>
            </a:endParaRPr>
          </a:p>
        </p:txBody>
      </p:sp>
      <p:pic>
        <p:nvPicPr>
          <p:cNvPr id="8" name="Graphic 7" descr="Earth globe: Africa and Europe with solid fill">
            <a:extLst>
              <a:ext uri="{FF2B5EF4-FFF2-40B4-BE49-F238E27FC236}">
                <a16:creationId xmlns:a16="http://schemas.microsoft.com/office/drawing/2014/main" id="{3126BEE1-D643-714E-319E-2F810FD547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1089" y="1789531"/>
            <a:ext cx="651236" cy="651236"/>
          </a:xfrm>
          <a:prstGeom prst="rect">
            <a:avLst/>
          </a:prstGeom>
        </p:spPr>
      </p:pic>
      <p:pic>
        <p:nvPicPr>
          <p:cNvPr id="10" name="Graphic 9" descr="Neighborhood with solid fill">
            <a:extLst>
              <a:ext uri="{FF2B5EF4-FFF2-40B4-BE49-F238E27FC236}">
                <a16:creationId xmlns:a16="http://schemas.microsoft.com/office/drawing/2014/main" id="{6BF98781-045D-BE51-CAE7-DD888D2033D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847794" y="1777812"/>
            <a:ext cx="651236" cy="651236"/>
          </a:xfrm>
          <a:prstGeom prst="rect">
            <a:avLst/>
          </a:prstGeom>
        </p:spPr>
      </p:pic>
      <p:pic>
        <p:nvPicPr>
          <p:cNvPr id="11" name="Graphic 10" descr="Group of men with solid fill">
            <a:extLst>
              <a:ext uri="{FF2B5EF4-FFF2-40B4-BE49-F238E27FC236}">
                <a16:creationId xmlns:a16="http://schemas.microsoft.com/office/drawing/2014/main" id="{6380F757-1A22-DD24-2E4A-E8C26F19FFA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845738" y="1777812"/>
            <a:ext cx="651236" cy="651236"/>
          </a:xfrm>
          <a:prstGeom prst="rect">
            <a:avLst/>
          </a:prstGeom>
        </p:spPr>
      </p:pic>
      <p:sp>
        <p:nvSpPr>
          <p:cNvPr id="13" name="Rectangle 12">
            <a:extLst>
              <a:ext uri="{FF2B5EF4-FFF2-40B4-BE49-F238E27FC236}">
                <a16:creationId xmlns:a16="http://schemas.microsoft.com/office/drawing/2014/main" id="{740B9887-33B1-61F1-5C4A-2C3FAE954B2D}"/>
              </a:ext>
            </a:extLst>
          </p:cNvPr>
          <p:cNvSpPr/>
          <p:nvPr/>
        </p:nvSpPr>
        <p:spPr>
          <a:xfrm>
            <a:off x="1599348" y="4871695"/>
            <a:ext cx="138618" cy="13861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926E021-078C-02DC-8DB6-75F64E00FA47}"/>
              </a:ext>
            </a:extLst>
          </p:cNvPr>
          <p:cNvSpPr txBox="1"/>
          <p:nvPr/>
        </p:nvSpPr>
        <p:spPr>
          <a:xfrm>
            <a:off x="1758422" y="4754554"/>
            <a:ext cx="8478883" cy="707886"/>
          </a:xfrm>
          <a:prstGeom prst="rect">
            <a:avLst/>
          </a:prstGeom>
          <a:noFill/>
        </p:spPr>
        <p:txBody>
          <a:bodyPr wrap="square" rtlCol="0">
            <a:spAutoFit/>
          </a:bodyPr>
          <a:lstStyle/>
          <a:p>
            <a:r>
              <a:rPr lang="en-US" sz="2000" dirty="0">
                <a:solidFill>
                  <a:srgbClr val="003057"/>
                </a:solidFill>
                <a:latin typeface="Roboto" panose="02000000000000000000" pitchFamily="2" charset="0"/>
                <a:ea typeface="Roboto" panose="02000000000000000000" pitchFamily="2" charset="0"/>
              </a:rPr>
              <a:t>Well-Being moves beyond the level of the individual to encompass the interconnectedness of person, place and planet.</a:t>
            </a:r>
          </a:p>
        </p:txBody>
      </p:sp>
    </p:spTree>
    <p:extLst>
      <p:ext uri="{BB962C8B-B14F-4D97-AF65-F5344CB8AC3E}">
        <p14:creationId xmlns:p14="http://schemas.microsoft.com/office/powerpoint/2010/main" val="2733680124"/>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B4BBC-E6FE-7E08-31A5-A93C9EF613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9BEE19F-8012-AA74-B40C-31FF75433E1F}"/>
              </a:ext>
            </a:extLst>
          </p:cNvPr>
          <p:cNvSpPr>
            <a:spLocks noGrp="1"/>
          </p:cNvSpPr>
          <p:nvPr>
            <p:ph type="body" sz="half" idx="2"/>
          </p:nvPr>
        </p:nvSpPr>
        <p:spPr>
          <a:xfrm>
            <a:off x="381001" y="1925599"/>
            <a:ext cx="3932767" cy="3382525"/>
          </a:xfrm>
        </p:spPr>
        <p:txBody>
          <a:bodyPr>
            <a:noAutofit/>
          </a:bodyPr>
          <a:lstStyle/>
          <a:p>
            <a:pPr>
              <a:lnSpc>
                <a:spcPct val="120000"/>
              </a:lnSpc>
            </a:pPr>
            <a:r>
              <a:rPr lang="en-US" dirty="0"/>
              <a:t>Health promoting universities and colleges </a:t>
            </a:r>
            <a:r>
              <a:rPr lang="en-US" b="1" dirty="0"/>
              <a:t>infuse health</a:t>
            </a:r>
            <a:r>
              <a:rPr lang="en-US" dirty="0"/>
              <a:t> into everyday operations, business practices, and academic mandates. By doing so, they: </a:t>
            </a:r>
          </a:p>
          <a:p>
            <a:pPr marL="285750" indent="-285750">
              <a:lnSpc>
                <a:spcPct val="120000"/>
              </a:lnSpc>
              <a:buClr>
                <a:srgbClr val="B3A369"/>
              </a:buClr>
              <a:buSzPct val="100000"/>
              <a:buFont typeface="Wingdings" pitchFamily="2" charset="2"/>
              <a:buChar char="§"/>
            </a:pPr>
            <a:r>
              <a:rPr lang="en-US" dirty="0"/>
              <a:t>Enhance the success of institutions</a:t>
            </a:r>
          </a:p>
          <a:p>
            <a:pPr marL="285750" indent="-285750">
              <a:lnSpc>
                <a:spcPct val="120000"/>
              </a:lnSpc>
              <a:buClr>
                <a:srgbClr val="B3A369"/>
              </a:buClr>
              <a:buSzPct val="100000"/>
              <a:buFont typeface="Wingdings" pitchFamily="2" charset="2"/>
              <a:buChar char="§"/>
            </a:pPr>
            <a:r>
              <a:rPr lang="en-US" dirty="0"/>
              <a:t>Create campus cultures of compassion, well-being, equity, and social justice</a:t>
            </a:r>
          </a:p>
          <a:p>
            <a:pPr marL="285750" indent="-285750">
              <a:lnSpc>
                <a:spcPct val="120000"/>
              </a:lnSpc>
              <a:buClr>
                <a:srgbClr val="B3A369"/>
              </a:buClr>
              <a:buSzPct val="100000"/>
              <a:buFont typeface="Wingdings" pitchFamily="2" charset="2"/>
              <a:buChar char="§"/>
            </a:pPr>
            <a:r>
              <a:rPr lang="en-US" dirty="0"/>
              <a:t>Improve the health of the people who live, learn, work, and play on our campuses </a:t>
            </a:r>
          </a:p>
          <a:p>
            <a:pPr marL="285750" indent="-285750">
              <a:lnSpc>
                <a:spcPct val="120000"/>
              </a:lnSpc>
              <a:buClr>
                <a:srgbClr val="B3A369"/>
              </a:buClr>
              <a:buSzPct val="100000"/>
              <a:buFont typeface="Wingdings" pitchFamily="2" charset="2"/>
              <a:buChar char="§"/>
            </a:pPr>
            <a:r>
              <a:rPr lang="en-US" dirty="0"/>
              <a:t>Strengthen the ecological, social, and economic sustainability of our communities</a:t>
            </a:r>
          </a:p>
        </p:txBody>
      </p:sp>
      <p:sp>
        <p:nvSpPr>
          <p:cNvPr id="2" name="Title 1">
            <a:extLst>
              <a:ext uri="{FF2B5EF4-FFF2-40B4-BE49-F238E27FC236}">
                <a16:creationId xmlns:a16="http://schemas.microsoft.com/office/drawing/2014/main" id="{61983A23-8B8C-05F9-A517-D709DF760A15}"/>
              </a:ext>
            </a:extLst>
          </p:cNvPr>
          <p:cNvSpPr>
            <a:spLocks noGrp="1"/>
          </p:cNvSpPr>
          <p:nvPr>
            <p:ph type="title"/>
          </p:nvPr>
        </p:nvSpPr>
        <p:spPr>
          <a:xfrm>
            <a:off x="381001" y="518884"/>
            <a:ext cx="3932767" cy="1189266"/>
          </a:xfrm>
        </p:spPr>
        <p:txBody>
          <a:bodyPr anchor="t">
            <a:normAutofit fontScale="90000"/>
          </a:bodyPr>
          <a:lstStyle/>
          <a:p>
            <a:r>
              <a:rPr lang="en-US" dirty="0"/>
              <a:t>Health Promoting Colleges and Universities</a:t>
            </a:r>
          </a:p>
        </p:txBody>
      </p:sp>
      <p:pic>
        <p:nvPicPr>
          <p:cNvPr id="6" name="Content Placeholder 5">
            <a:extLst>
              <a:ext uri="{FF2B5EF4-FFF2-40B4-BE49-F238E27FC236}">
                <a16:creationId xmlns:a16="http://schemas.microsoft.com/office/drawing/2014/main" id="{B792C504-5FB6-0B33-0D81-2235370E1E39}"/>
              </a:ext>
            </a:extLst>
          </p:cNvPr>
          <p:cNvPicPr>
            <a:picLocks noGrp="1" noChangeAspect="1"/>
          </p:cNvPicPr>
          <p:nvPr>
            <p:ph idx="1"/>
          </p:nvPr>
        </p:nvPicPr>
        <p:blipFill rotWithShape="1">
          <a:blip r:embed="rId3"/>
          <a:srcRect l="43" r="15645"/>
          <a:stretch/>
        </p:blipFill>
        <p:spPr>
          <a:xfrm>
            <a:off x="4624250" y="518884"/>
            <a:ext cx="7186749" cy="4789239"/>
          </a:xfrm>
        </p:spPr>
      </p:pic>
    </p:spTree>
    <p:extLst>
      <p:ext uri="{BB962C8B-B14F-4D97-AF65-F5344CB8AC3E}">
        <p14:creationId xmlns:p14="http://schemas.microsoft.com/office/powerpoint/2010/main" val="94604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7A3B7-A0C7-42AA-406E-40D8CC0000A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5D7FE12-8CB8-A8D9-A76F-D0587525325B}"/>
              </a:ext>
            </a:extLst>
          </p:cNvPr>
          <p:cNvSpPr>
            <a:spLocks noGrp="1"/>
          </p:cNvSpPr>
          <p:nvPr>
            <p:ph type="body" sz="half" idx="2"/>
          </p:nvPr>
        </p:nvSpPr>
        <p:spPr>
          <a:xfrm>
            <a:off x="381001" y="1925599"/>
            <a:ext cx="3932767" cy="3382525"/>
          </a:xfrm>
        </p:spPr>
        <p:txBody>
          <a:bodyPr>
            <a:noAutofit/>
          </a:bodyPr>
          <a:lstStyle/>
          <a:p>
            <a:pPr>
              <a:lnSpc>
                <a:spcPct val="120000"/>
              </a:lnSpc>
            </a:pPr>
            <a:r>
              <a:rPr lang="en-US" sz="1800" dirty="0"/>
              <a:t>An international charter for health promoting universities and colleges with </a:t>
            </a:r>
            <a:r>
              <a:rPr lang="en-US" sz="1800" b="1" dirty="0"/>
              <a:t>two calls to action</a:t>
            </a:r>
          </a:p>
          <a:p>
            <a:pPr marL="342900" indent="-342900">
              <a:lnSpc>
                <a:spcPct val="120000"/>
              </a:lnSpc>
              <a:buClr>
                <a:srgbClr val="B3A369"/>
              </a:buClr>
              <a:buSzPct val="100000"/>
              <a:buFont typeface="+mj-lt"/>
              <a:buAutoNum type="arabicPeriod"/>
            </a:pPr>
            <a:r>
              <a:rPr lang="en-US" sz="1800" dirty="0"/>
              <a:t>Embedding health into all aspects of campus culture, across the administration, operations, and academic mandates</a:t>
            </a:r>
          </a:p>
          <a:p>
            <a:pPr marL="342900" indent="-342900">
              <a:lnSpc>
                <a:spcPct val="120000"/>
              </a:lnSpc>
              <a:buClr>
                <a:srgbClr val="B3A369"/>
              </a:buClr>
              <a:buSzPct val="100000"/>
              <a:buFont typeface="+mj-lt"/>
              <a:buAutoNum type="arabicPeriod"/>
            </a:pPr>
            <a:r>
              <a:rPr lang="en-US" sz="1800" dirty="0"/>
              <a:t>Lead health promotion action and collaboration locally and globally</a:t>
            </a:r>
          </a:p>
        </p:txBody>
      </p:sp>
      <p:sp>
        <p:nvSpPr>
          <p:cNvPr id="2" name="Title 1">
            <a:extLst>
              <a:ext uri="{FF2B5EF4-FFF2-40B4-BE49-F238E27FC236}">
                <a16:creationId xmlns:a16="http://schemas.microsoft.com/office/drawing/2014/main" id="{BCBEBC2E-78EE-548F-8005-665A59A90FF0}"/>
              </a:ext>
            </a:extLst>
          </p:cNvPr>
          <p:cNvSpPr>
            <a:spLocks noGrp="1"/>
          </p:cNvSpPr>
          <p:nvPr>
            <p:ph type="title"/>
          </p:nvPr>
        </p:nvSpPr>
        <p:spPr>
          <a:xfrm>
            <a:off x="381001" y="518884"/>
            <a:ext cx="3932767" cy="1189266"/>
          </a:xfrm>
        </p:spPr>
        <p:txBody>
          <a:bodyPr anchor="t">
            <a:normAutofit/>
          </a:bodyPr>
          <a:lstStyle/>
          <a:p>
            <a:r>
              <a:rPr lang="en-US" dirty="0"/>
              <a:t>The Okanagan Charter</a:t>
            </a:r>
          </a:p>
        </p:txBody>
      </p:sp>
      <p:pic>
        <p:nvPicPr>
          <p:cNvPr id="6" name="Content Placeholder 5">
            <a:extLst>
              <a:ext uri="{FF2B5EF4-FFF2-40B4-BE49-F238E27FC236}">
                <a16:creationId xmlns:a16="http://schemas.microsoft.com/office/drawing/2014/main" id="{5EDBF8B5-909E-914A-5745-AC382D674B88}"/>
              </a:ext>
            </a:extLst>
          </p:cNvPr>
          <p:cNvPicPr>
            <a:picLocks noGrp="1" noChangeAspect="1"/>
          </p:cNvPicPr>
          <p:nvPr>
            <p:ph idx="1"/>
          </p:nvPr>
        </p:nvPicPr>
        <p:blipFill>
          <a:blip r:embed="rId3"/>
          <a:srcRect/>
          <a:stretch/>
        </p:blipFill>
        <p:spPr>
          <a:xfrm>
            <a:off x="4624250" y="518884"/>
            <a:ext cx="7186749" cy="4789239"/>
          </a:xfrm>
        </p:spPr>
      </p:pic>
    </p:spTree>
    <p:extLst>
      <p:ext uri="{BB962C8B-B14F-4D97-AF65-F5344CB8AC3E}">
        <p14:creationId xmlns:p14="http://schemas.microsoft.com/office/powerpoint/2010/main" val="2691016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EC851-9AF0-D97A-E17B-D6E3709D61C6}"/>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2288956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on a stone ledge&#10;&#10;Description automatically generated">
            <a:extLst>
              <a:ext uri="{FF2B5EF4-FFF2-40B4-BE49-F238E27FC236}">
                <a16:creationId xmlns:a16="http://schemas.microsoft.com/office/drawing/2014/main" id="{219C56AE-EC47-C176-45BD-BA81AA0BC7E1}"/>
              </a:ext>
            </a:extLst>
          </p:cNvPr>
          <p:cNvPicPr>
            <a:picLocks noChangeAspect="1"/>
          </p:cNvPicPr>
          <p:nvPr/>
        </p:nvPicPr>
        <p:blipFill>
          <a:blip r:embed="rId3"/>
          <a:stretch>
            <a:fillRect/>
          </a:stretch>
        </p:blipFill>
        <p:spPr>
          <a:xfrm>
            <a:off x="7619442" y="0"/>
            <a:ext cx="4572558" cy="6858000"/>
          </a:xfrm>
          <a:prstGeom prst="rect">
            <a:avLst/>
          </a:prstGeom>
        </p:spPr>
      </p:pic>
      <p:sp>
        <p:nvSpPr>
          <p:cNvPr id="2" name="Title 1">
            <a:extLst>
              <a:ext uri="{FF2B5EF4-FFF2-40B4-BE49-F238E27FC236}">
                <a16:creationId xmlns:a16="http://schemas.microsoft.com/office/drawing/2014/main" id="{C15E1AA2-3430-8ED0-FB68-A5E95C6A8263}"/>
              </a:ext>
            </a:extLst>
          </p:cNvPr>
          <p:cNvSpPr>
            <a:spLocks noGrp="1"/>
          </p:cNvSpPr>
          <p:nvPr>
            <p:ph type="title"/>
          </p:nvPr>
        </p:nvSpPr>
        <p:spPr>
          <a:xfrm>
            <a:off x="380999" y="457201"/>
            <a:ext cx="4261337" cy="612058"/>
          </a:xfrm>
        </p:spPr>
        <p:txBody>
          <a:bodyPr/>
          <a:lstStyle/>
          <a:p>
            <a:r>
              <a:rPr lang="en-US" dirty="0"/>
              <a:t>Discussion Questions</a:t>
            </a:r>
          </a:p>
        </p:txBody>
      </p:sp>
      <p:sp>
        <p:nvSpPr>
          <p:cNvPr id="4" name="Text Placeholder 3">
            <a:extLst>
              <a:ext uri="{FF2B5EF4-FFF2-40B4-BE49-F238E27FC236}">
                <a16:creationId xmlns:a16="http://schemas.microsoft.com/office/drawing/2014/main" id="{824E1251-BC42-16B7-4A6D-847F1B536459}"/>
              </a:ext>
            </a:extLst>
          </p:cNvPr>
          <p:cNvSpPr>
            <a:spLocks noGrp="1"/>
          </p:cNvSpPr>
          <p:nvPr>
            <p:ph type="body" sz="half" idx="2"/>
          </p:nvPr>
        </p:nvSpPr>
        <p:spPr>
          <a:xfrm>
            <a:off x="843117" y="1458772"/>
            <a:ext cx="5125064" cy="3703163"/>
          </a:xfrm>
        </p:spPr>
        <p:txBody>
          <a:bodyPr vert="horz" lIns="91440" tIns="45720" rIns="91440" bIns="45720" rtlCol="0" anchor="t">
            <a:normAutofit/>
          </a:bodyPr>
          <a:lstStyle/>
          <a:p>
            <a:pPr marL="457200" indent="-457200">
              <a:buFont typeface="+mj-lt"/>
              <a:buAutoNum type="arabicPeriod"/>
            </a:pPr>
            <a:r>
              <a:rPr lang="en-US" sz="1900" b="0" i="0" dirty="0">
                <a:solidFill>
                  <a:schemeClr val="tx1"/>
                </a:solidFill>
                <a:effectLst/>
                <a:latin typeface="Roboto"/>
                <a:ea typeface="Roboto"/>
                <a:cs typeface="Roboto"/>
              </a:rPr>
              <a:t>How does</a:t>
            </a:r>
            <a:r>
              <a:rPr lang="en-US" sz="1900" dirty="0">
                <a:solidFill>
                  <a:schemeClr val="tx1"/>
                </a:solidFill>
                <a:latin typeface="Roboto"/>
                <a:ea typeface="Roboto"/>
                <a:cs typeface="Roboto"/>
              </a:rPr>
              <a:t> Tech</a:t>
            </a:r>
            <a:r>
              <a:rPr lang="en-US" sz="1900" b="0" i="0" dirty="0">
                <a:solidFill>
                  <a:schemeClr val="tx1"/>
                </a:solidFill>
                <a:effectLst/>
                <a:latin typeface="Roboto"/>
                <a:ea typeface="Roboto"/>
                <a:cs typeface="Roboto"/>
              </a:rPr>
              <a:t> create conditions in which students, staff and faculty can be healthy?</a:t>
            </a:r>
            <a:endParaRPr lang="en-US" sz="1900">
              <a:solidFill>
                <a:schemeClr val="tx1"/>
              </a:solidFill>
              <a:latin typeface="Roboto"/>
              <a:ea typeface="Roboto"/>
              <a:cs typeface="Roboto"/>
            </a:endParaRPr>
          </a:p>
          <a:p>
            <a:pPr marL="457200" indent="-457200">
              <a:buFont typeface="+mj-lt"/>
              <a:buAutoNum type="arabicPeriod"/>
            </a:pPr>
            <a:r>
              <a:rPr lang="en-US" sz="1900" b="0" i="0" dirty="0">
                <a:solidFill>
                  <a:schemeClr val="tx1"/>
                </a:solidFill>
                <a:effectLst/>
                <a:latin typeface="Roboto"/>
                <a:ea typeface="Roboto"/>
                <a:cs typeface="Roboto"/>
              </a:rPr>
              <a:t>How </a:t>
            </a:r>
            <a:r>
              <a:rPr lang="en-US" sz="1900" b="0" i="1" dirty="0">
                <a:solidFill>
                  <a:schemeClr val="tx1"/>
                </a:solidFill>
                <a:effectLst/>
                <a:latin typeface="Roboto"/>
                <a:ea typeface="Roboto"/>
                <a:cs typeface="Roboto"/>
              </a:rPr>
              <a:t>could</a:t>
            </a:r>
            <a:r>
              <a:rPr lang="en-US" sz="1900" dirty="0">
                <a:solidFill>
                  <a:schemeClr val="tx1"/>
                </a:solidFill>
                <a:latin typeface="Roboto"/>
                <a:ea typeface="Roboto"/>
                <a:cs typeface="Roboto"/>
              </a:rPr>
              <a:t> Tech</a:t>
            </a:r>
            <a:r>
              <a:rPr lang="en-US" sz="1900" b="0" i="0" dirty="0">
                <a:solidFill>
                  <a:schemeClr val="tx1"/>
                </a:solidFill>
                <a:effectLst/>
                <a:latin typeface="Roboto"/>
                <a:ea typeface="Roboto"/>
                <a:cs typeface="Roboto"/>
              </a:rPr>
              <a:t> </a:t>
            </a:r>
            <a:r>
              <a:rPr lang="en-US" sz="1900" b="0" i="1" dirty="0">
                <a:solidFill>
                  <a:schemeClr val="tx1"/>
                </a:solidFill>
                <a:effectLst/>
                <a:latin typeface="Roboto"/>
                <a:ea typeface="Roboto"/>
                <a:cs typeface="Roboto"/>
              </a:rPr>
              <a:t>better</a:t>
            </a:r>
            <a:r>
              <a:rPr lang="en-US" sz="1900" b="0" i="0" dirty="0">
                <a:solidFill>
                  <a:schemeClr val="tx1"/>
                </a:solidFill>
                <a:effectLst/>
                <a:latin typeface="Roboto"/>
                <a:ea typeface="Roboto"/>
                <a:cs typeface="Roboto"/>
              </a:rPr>
              <a:t> create conditions in which students, staff and faculty can be healthy?</a:t>
            </a:r>
            <a:endParaRPr lang="en-US" sz="1900">
              <a:solidFill>
                <a:schemeClr val="tx1"/>
              </a:solidFill>
              <a:latin typeface="Roboto"/>
              <a:ea typeface="Roboto"/>
              <a:cs typeface="Roboto"/>
            </a:endParaRPr>
          </a:p>
          <a:p>
            <a:pPr marL="457200" indent="-457200">
              <a:buFont typeface="+mj-lt"/>
              <a:buAutoNum type="arabicPeriod"/>
            </a:pPr>
            <a:r>
              <a:rPr lang="en-US" sz="1900" b="0" i="0" dirty="0">
                <a:solidFill>
                  <a:schemeClr val="tx1"/>
                </a:solidFill>
                <a:effectLst/>
                <a:latin typeface="Roboto"/>
                <a:ea typeface="Roboto"/>
                <a:cs typeface="Roboto"/>
              </a:rPr>
              <a:t>What aspects of campus culture, including policies and practices, have the most benefit to well-being?</a:t>
            </a:r>
            <a:endParaRPr lang="en-US" sz="1900">
              <a:solidFill>
                <a:schemeClr val="tx1"/>
              </a:solidFill>
              <a:latin typeface="Roboto"/>
              <a:ea typeface="Roboto"/>
              <a:cs typeface="Roboto"/>
            </a:endParaRPr>
          </a:p>
          <a:p>
            <a:pPr marL="457200" indent="-457200">
              <a:buFont typeface="+mj-lt"/>
              <a:buAutoNum type="arabicPeriod"/>
            </a:pPr>
            <a:r>
              <a:rPr lang="en-US" sz="1900" b="0" i="0" dirty="0">
                <a:solidFill>
                  <a:schemeClr val="tx1"/>
                </a:solidFill>
                <a:effectLst/>
                <a:latin typeface="Roboto"/>
                <a:ea typeface="Roboto"/>
                <a:cs typeface="Roboto"/>
              </a:rPr>
              <a:t>What policies or practices should be discontinued to remove barriers to well-being?</a:t>
            </a:r>
            <a:endParaRPr lang="en-US" sz="1900" dirty="0">
              <a:solidFill>
                <a:schemeClr val="tx1"/>
              </a:solidFill>
              <a:latin typeface="Roboto"/>
              <a:ea typeface="Roboto"/>
              <a:cs typeface="Roboto"/>
            </a:endParaRPr>
          </a:p>
          <a:p>
            <a:endParaRPr lang="en-US" dirty="0"/>
          </a:p>
        </p:txBody>
      </p:sp>
      <p:pic>
        <p:nvPicPr>
          <p:cNvPr id="7" name="Picture 6">
            <a:extLst>
              <a:ext uri="{FF2B5EF4-FFF2-40B4-BE49-F238E27FC236}">
                <a16:creationId xmlns:a16="http://schemas.microsoft.com/office/drawing/2014/main" id="{3C54D6DF-BEBB-2AAC-BC90-72CA5650724C}"/>
              </a:ext>
            </a:extLst>
          </p:cNvPr>
          <p:cNvPicPr>
            <a:picLocks noChangeAspect="1"/>
          </p:cNvPicPr>
          <p:nvPr/>
        </p:nvPicPr>
        <p:blipFill rotWithShape="1">
          <a:blip r:embed="rId4"/>
          <a:srcRect t="73770"/>
          <a:stretch/>
        </p:blipFill>
        <p:spPr>
          <a:xfrm>
            <a:off x="1" y="5059179"/>
            <a:ext cx="12191999" cy="1798821"/>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79D7336E-D589-20A3-54D1-DE1DE51650AE}"/>
              </a:ext>
            </a:extLst>
          </p:cNvPr>
          <p:cNvPicPr>
            <a:picLocks noChangeAspect="1"/>
          </p:cNvPicPr>
          <p:nvPr/>
        </p:nvPicPr>
        <p:blipFill>
          <a:blip r:embed="rId5"/>
          <a:stretch>
            <a:fillRect/>
          </a:stretch>
        </p:blipFill>
        <p:spPr>
          <a:xfrm>
            <a:off x="843117" y="5349234"/>
            <a:ext cx="1239996" cy="1218709"/>
          </a:xfrm>
          <a:prstGeom prst="rect">
            <a:avLst/>
          </a:prstGeom>
        </p:spPr>
      </p:pic>
      <p:sp>
        <p:nvSpPr>
          <p:cNvPr id="10" name="TextBox 9">
            <a:extLst>
              <a:ext uri="{FF2B5EF4-FFF2-40B4-BE49-F238E27FC236}">
                <a16:creationId xmlns:a16="http://schemas.microsoft.com/office/drawing/2014/main" id="{83D29CED-42A9-92C0-AEB4-3BBEF5CBC713}"/>
              </a:ext>
            </a:extLst>
          </p:cNvPr>
          <p:cNvSpPr txBox="1"/>
          <p:nvPr/>
        </p:nvSpPr>
        <p:spPr>
          <a:xfrm>
            <a:off x="2330245" y="5349234"/>
            <a:ext cx="3372465" cy="923330"/>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Answer anonymously online by scanning this QR code with your phone.</a:t>
            </a:r>
          </a:p>
        </p:txBody>
      </p:sp>
    </p:spTree>
    <p:extLst>
      <p:ext uri="{BB962C8B-B14F-4D97-AF65-F5344CB8AC3E}">
        <p14:creationId xmlns:p14="http://schemas.microsoft.com/office/powerpoint/2010/main" val="400616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D068-8023-3006-6DD9-6351ED2DEF70}"/>
              </a:ext>
            </a:extLst>
          </p:cNvPr>
          <p:cNvSpPr>
            <a:spLocks noGrp="1"/>
          </p:cNvSpPr>
          <p:nvPr>
            <p:ph type="title"/>
          </p:nvPr>
        </p:nvSpPr>
        <p:spPr>
          <a:xfrm>
            <a:off x="1642654" y="2131423"/>
            <a:ext cx="8906692" cy="2595153"/>
          </a:xfrm>
        </p:spPr>
        <p:txBody>
          <a:bodyPr/>
          <a:lstStyle/>
          <a:p>
            <a:pPr algn="ctr"/>
            <a:r>
              <a:rPr lang="en-US" dirty="0"/>
              <a:t>Q &amp; A</a:t>
            </a:r>
          </a:p>
        </p:txBody>
      </p:sp>
    </p:spTree>
    <p:extLst>
      <p:ext uri="{BB962C8B-B14F-4D97-AF65-F5344CB8AC3E}">
        <p14:creationId xmlns:p14="http://schemas.microsoft.com/office/powerpoint/2010/main" val="280475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1F6D0F-E340-FEE8-B895-B1D9325D008B}"/>
              </a:ext>
            </a:extLst>
          </p:cNvPr>
          <p:cNvSpPr>
            <a:spLocks noGrp="1"/>
          </p:cNvSpPr>
          <p:nvPr>
            <p:ph idx="1"/>
          </p:nvPr>
        </p:nvSpPr>
        <p:spPr>
          <a:xfrm>
            <a:off x="381000" y="1215485"/>
            <a:ext cx="11429999" cy="426502"/>
          </a:xfrm>
        </p:spPr>
        <p:txBody>
          <a:bodyPr vert="horz" lIns="91440" tIns="45720" rIns="91440" bIns="45720" rtlCol="0" anchor="t">
            <a:normAutofit/>
          </a:bodyPr>
          <a:lstStyle/>
          <a:p>
            <a:pPr marL="0" indent="0">
              <a:buNone/>
            </a:pPr>
            <a:r>
              <a:rPr lang="en-US" dirty="0">
                <a:latin typeface="Roboto"/>
                <a:ea typeface="Roboto"/>
                <a:cs typeface="Roboto"/>
              </a:rPr>
              <a:t>Please contact the Office of Cultivate Well-Being Action &amp; Transformation.</a:t>
            </a:r>
          </a:p>
        </p:txBody>
      </p:sp>
      <p:sp>
        <p:nvSpPr>
          <p:cNvPr id="3" name="Title 2">
            <a:extLst>
              <a:ext uri="{FF2B5EF4-FFF2-40B4-BE49-F238E27FC236}">
                <a16:creationId xmlns:a16="http://schemas.microsoft.com/office/drawing/2014/main" id="{8168A5D7-A69B-A7B1-F78E-D2ACD25AAAF9}"/>
              </a:ext>
            </a:extLst>
          </p:cNvPr>
          <p:cNvSpPr>
            <a:spLocks noGrp="1"/>
          </p:cNvSpPr>
          <p:nvPr>
            <p:ph type="title"/>
          </p:nvPr>
        </p:nvSpPr>
        <p:spPr/>
        <p:txBody>
          <a:bodyPr/>
          <a:lstStyle/>
          <a:p>
            <a:r>
              <a:rPr lang="en-US" dirty="0"/>
              <a:t>For more information</a:t>
            </a:r>
          </a:p>
        </p:txBody>
      </p:sp>
      <p:sp>
        <p:nvSpPr>
          <p:cNvPr id="4" name="TextBox 3">
            <a:extLst>
              <a:ext uri="{FF2B5EF4-FFF2-40B4-BE49-F238E27FC236}">
                <a16:creationId xmlns:a16="http://schemas.microsoft.com/office/drawing/2014/main" id="{7E33AA8E-B1CC-0C03-282F-919BDE97FDBC}"/>
              </a:ext>
            </a:extLst>
          </p:cNvPr>
          <p:cNvSpPr txBox="1"/>
          <p:nvPr/>
        </p:nvSpPr>
        <p:spPr>
          <a:xfrm>
            <a:off x="1179870" y="2045110"/>
            <a:ext cx="4159045" cy="646331"/>
          </a:xfrm>
          <a:prstGeom prst="rect">
            <a:avLst/>
          </a:prstGeom>
          <a:noFill/>
        </p:spPr>
        <p:txBody>
          <a:bodyPr wrap="square" lIns="91440" tIns="45720" rIns="91440" bIns="45720" rtlCol="0" anchor="t">
            <a:spAutoFit/>
          </a:bodyPr>
          <a:lstStyle/>
          <a:p>
            <a:r>
              <a:rPr lang="en-US" dirty="0"/>
              <a:t>Heather Zesiger, PhD, MPH, MCHES</a:t>
            </a:r>
          </a:p>
          <a:p>
            <a:r>
              <a:rPr lang="en-US" dirty="0"/>
              <a:t>Director</a:t>
            </a:r>
          </a:p>
        </p:txBody>
      </p:sp>
      <p:sp>
        <p:nvSpPr>
          <p:cNvPr id="5" name="TextBox 4">
            <a:extLst>
              <a:ext uri="{FF2B5EF4-FFF2-40B4-BE49-F238E27FC236}">
                <a16:creationId xmlns:a16="http://schemas.microsoft.com/office/drawing/2014/main" id="{9D54FAE9-AFA1-937E-95BC-8F364248CF63}"/>
              </a:ext>
            </a:extLst>
          </p:cNvPr>
          <p:cNvSpPr txBox="1"/>
          <p:nvPr/>
        </p:nvSpPr>
        <p:spPr>
          <a:xfrm>
            <a:off x="6095999" y="2045110"/>
            <a:ext cx="4237703" cy="646331"/>
          </a:xfrm>
          <a:prstGeom prst="rect">
            <a:avLst/>
          </a:prstGeom>
          <a:noFill/>
        </p:spPr>
        <p:txBody>
          <a:bodyPr wrap="square" rtlCol="0">
            <a:spAutoFit/>
          </a:bodyPr>
          <a:lstStyle/>
          <a:p>
            <a:r>
              <a:rPr lang="en-US" dirty="0"/>
              <a:t>Malcolm Robinson</a:t>
            </a:r>
          </a:p>
          <a:p>
            <a:r>
              <a:rPr lang="en-US" dirty="0"/>
              <a:t>Project Support Specialist, Sr.</a:t>
            </a:r>
          </a:p>
        </p:txBody>
      </p:sp>
      <p:pic>
        <p:nvPicPr>
          <p:cNvPr id="7" name="Picture 6" descr="A person smiling for a selfie&#10;&#10;Description automatically generated">
            <a:extLst>
              <a:ext uri="{FF2B5EF4-FFF2-40B4-BE49-F238E27FC236}">
                <a16:creationId xmlns:a16="http://schemas.microsoft.com/office/drawing/2014/main" id="{1D5B5E0B-8F86-B7E4-7E9C-7E8E50CB7BEA}"/>
              </a:ext>
            </a:extLst>
          </p:cNvPr>
          <p:cNvPicPr>
            <a:picLocks noChangeAspect="1"/>
          </p:cNvPicPr>
          <p:nvPr/>
        </p:nvPicPr>
        <p:blipFill>
          <a:blip r:embed="rId3"/>
          <a:srcRect t="18418"/>
          <a:stretch/>
        </p:blipFill>
        <p:spPr>
          <a:xfrm>
            <a:off x="1858297" y="3224979"/>
            <a:ext cx="2689604" cy="3134984"/>
          </a:xfrm>
          <a:prstGeom prst="rect">
            <a:avLst/>
          </a:prstGeom>
        </p:spPr>
      </p:pic>
      <p:pic>
        <p:nvPicPr>
          <p:cNvPr id="9" name="Picture 8" descr="A person smiling at camera&#10;&#10;Description automatically generated">
            <a:extLst>
              <a:ext uri="{FF2B5EF4-FFF2-40B4-BE49-F238E27FC236}">
                <a16:creationId xmlns:a16="http://schemas.microsoft.com/office/drawing/2014/main" id="{1FCA8A1A-43AC-CB42-A6F1-2522C6B85290}"/>
              </a:ext>
            </a:extLst>
          </p:cNvPr>
          <p:cNvPicPr>
            <a:picLocks noChangeAspect="1"/>
          </p:cNvPicPr>
          <p:nvPr/>
        </p:nvPicPr>
        <p:blipFill>
          <a:blip r:embed="rId4"/>
          <a:srcRect l="37383" t="13190" r="3070"/>
          <a:stretch/>
        </p:blipFill>
        <p:spPr>
          <a:xfrm>
            <a:off x="6536715" y="3095860"/>
            <a:ext cx="3356269" cy="3261992"/>
          </a:xfrm>
          <a:prstGeom prst="rect">
            <a:avLst/>
          </a:prstGeom>
        </p:spPr>
      </p:pic>
    </p:spTree>
    <p:extLst>
      <p:ext uri="{BB962C8B-B14F-4D97-AF65-F5344CB8AC3E}">
        <p14:creationId xmlns:p14="http://schemas.microsoft.com/office/powerpoint/2010/main" val="3368219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rog on a leaf&#10;&#10;Description automatically generated">
            <a:extLst>
              <a:ext uri="{FF2B5EF4-FFF2-40B4-BE49-F238E27FC236}">
                <a16:creationId xmlns:a16="http://schemas.microsoft.com/office/drawing/2014/main" id="{8257F8ED-6AF5-CF74-483D-D497B032FDCC}"/>
              </a:ext>
            </a:extLst>
          </p:cNvPr>
          <p:cNvPicPr>
            <a:picLocks noChangeAspect="1"/>
          </p:cNvPicPr>
          <p:nvPr/>
        </p:nvPicPr>
        <p:blipFill>
          <a:blip r:embed="rId3"/>
          <a:srcRect l="3258" t="6834" r="63642" b="5748"/>
          <a:stretch/>
        </p:blipFill>
        <p:spPr>
          <a:xfrm>
            <a:off x="6310649" y="0"/>
            <a:ext cx="5881352" cy="6852242"/>
          </a:xfrm>
          <a:prstGeom prst="rect">
            <a:avLst/>
          </a:prstGeom>
        </p:spPr>
      </p:pic>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381001" y="518884"/>
            <a:ext cx="3932767" cy="1189266"/>
          </a:xfrm>
        </p:spPr>
        <p:txBody>
          <a:bodyPr anchor="t"/>
          <a:lstStyle/>
          <a:p>
            <a:r>
              <a:rPr lang="en-US" dirty="0"/>
              <a:t>What’s in the pond at Georgia Tech?</a:t>
            </a:r>
          </a:p>
        </p:txBody>
      </p:sp>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1" y="1925599"/>
            <a:ext cx="3932767" cy="3382525"/>
          </a:xfrm>
        </p:spPr>
        <p:txBody>
          <a:bodyPr>
            <a:noAutofit/>
          </a:bodyPr>
          <a:lstStyle/>
          <a:p>
            <a:pPr>
              <a:lnSpc>
                <a:spcPct val="120000"/>
              </a:lnSpc>
            </a:pPr>
            <a:r>
              <a:rPr lang="en-US" sz="2000" dirty="0"/>
              <a:t>“If the frogs in a pond started behaving strangely, our first reaction would not be to punish them or even treat them. </a:t>
            </a:r>
            <a:r>
              <a:rPr lang="en-US" sz="2000" b="1" dirty="0"/>
              <a:t>Instinctively, we’d wonder what was going on in the pond</a:t>
            </a:r>
            <a:r>
              <a:rPr lang="en-US" sz="2000" dirty="0"/>
              <a:t>.”</a:t>
            </a:r>
          </a:p>
          <a:p>
            <a:pPr>
              <a:lnSpc>
                <a:spcPct val="120000"/>
              </a:lnSpc>
            </a:pPr>
            <a:r>
              <a:rPr lang="en-US" sz="2000" i="1" dirty="0"/>
              <a:t>Attributed to Dan </a:t>
            </a:r>
            <a:r>
              <a:rPr lang="en-US" sz="2000" i="1" dirty="0" err="1"/>
              <a:t>Reist</a:t>
            </a:r>
            <a:r>
              <a:rPr lang="en-US" sz="2000" i="1" dirty="0"/>
              <a:t>, University of Victoria Canadian Institute for Substance Use Research</a:t>
            </a:r>
          </a:p>
        </p:txBody>
      </p:sp>
      <p:pic>
        <p:nvPicPr>
          <p:cNvPr id="3" name="Picture 2">
            <a:extLst>
              <a:ext uri="{FF2B5EF4-FFF2-40B4-BE49-F238E27FC236}">
                <a16:creationId xmlns:a16="http://schemas.microsoft.com/office/drawing/2014/main" id="{36B0D538-A796-121A-0D9A-EE9817E13BCA}"/>
              </a:ext>
            </a:extLst>
          </p:cNvPr>
          <p:cNvPicPr>
            <a:picLocks noChangeAspect="1"/>
          </p:cNvPicPr>
          <p:nvPr/>
        </p:nvPicPr>
        <p:blipFill rotWithShape="1">
          <a:blip r:embed="rId4"/>
          <a:srcRect t="73770"/>
          <a:stretch/>
        </p:blipFill>
        <p:spPr>
          <a:xfrm>
            <a:off x="1" y="5059179"/>
            <a:ext cx="12191999" cy="1798821"/>
          </a:xfrm>
          <a:prstGeom prst="rect">
            <a:avLst/>
          </a:prstGeom>
        </p:spPr>
      </p:pic>
    </p:spTree>
    <p:extLst>
      <p:ext uri="{BB962C8B-B14F-4D97-AF65-F5344CB8AC3E}">
        <p14:creationId xmlns:p14="http://schemas.microsoft.com/office/powerpoint/2010/main" val="2347990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8A02-B3C7-8A20-70BE-F693F8298621}"/>
              </a:ext>
            </a:extLst>
          </p:cNvPr>
          <p:cNvSpPr>
            <a:spLocks noGrp="1"/>
          </p:cNvSpPr>
          <p:nvPr>
            <p:ph type="title"/>
          </p:nvPr>
        </p:nvSpPr>
        <p:spPr>
          <a:xfrm>
            <a:off x="381001" y="518884"/>
            <a:ext cx="4063999" cy="1189266"/>
          </a:xfrm>
        </p:spPr>
        <p:txBody>
          <a:bodyPr anchor="t">
            <a:noAutofit/>
          </a:bodyPr>
          <a:lstStyle/>
          <a:p>
            <a:r>
              <a:rPr lang="en-US" dirty="0"/>
              <a:t>Changing the Culture at Georgia Tech</a:t>
            </a:r>
          </a:p>
        </p:txBody>
      </p:sp>
      <p:sp>
        <p:nvSpPr>
          <p:cNvPr id="4" name="Text Placeholder 3">
            <a:extLst>
              <a:ext uri="{FF2B5EF4-FFF2-40B4-BE49-F238E27FC236}">
                <a16:creationId xmlns:a16="http://schemas.microsoft.com/office/drawing/2014/main" id="{88C61021-43BE-6321-063C-E11195E7B4AC}"/>
              </a:ext>
            </a:extLst>
          </p:cNvPr>
          <p:cNvSpPr>
            <a:spLocks noGrp="1"/>
          </p:cNvSpPr>
          <p:nvPr>
            <p:ph type="body" sz="half" idx="2"/>
          </p:nvPr>
        </p:nvSpPr>
        <p:spPr>
          <a:xfrm>
            <a:off x="381001" y="1925599"/>
            <a:ext cx="5144036" cy="4282018"/>
          </a:xfrm>
        </p:spPr>
        <p:txBody>
          <a:bodyPr>
            <a:noAutofit/>
          </a:bodyPr>
          <a:lstStyle/>
          <a:p>
            <a:pPr marL="342900" indent="-342900">
              <a:lnSpc>
                <a:spcPct val="120000"/>
              </a:lnSpc>
              <a:buFont typeface="Arial" panose="020B0604020202020204" pitchFamily="34" charset="0"/>
              <a:buChar char="•"/>
            </a:pPr>
            <a:r>
              <a:rPr lang="en-US" sz="2000" dirty="0"/>
              <a:t>We can impact and influence the </a:t>
            </a:r>
            <a:r>
              <a:rPr lang="en-US" sz="2000" b="1" dirty="0"/>
              <a:t>context, climates and correlates </a:t>
            </a:r>
            <a:r>
              <a:rPr lang="en-US" sz="2000" dirty="0"/>
              <a:t>that are known to be </a:t>
            </a:r>
            <a:r>
              <a:rPr lang="en-US" sz="2000" b="1" dirty="0"/>
              <a:t>associated with higher levels of well-being</a:t>
            </a:r>
          </a:p>
          <a:p>
            <a:pPr marL="342900" indent="-342900">
              <a:lnSpc>
                <a:spcPct val="120000"/>
              </a:lnSpc>
              <a:buFont typeface="Arial" panose="020B0604020202020204" pitchFamily="34" charset="0"/>
              <a:buChar char="•"/>
            </a:pPr>
            <a:r>
              <a:rPr lang="en-US" sz="2000" dirty="0"/>
              <a:t>Our work focuses on creating the conditions for cultivating well-being so community members can thrive </a:t>
            </a:r>
          </a:p>
          <a:p>
            <a:pPr marL="342900" indent="-342900">
              <a:lnSpc>
                <a:spcPct val="120000"/>
              </a:lnSpc>
              <a:buFont typeface="Arial" panose="020B0604020202020204" pitchFamily="34" charset="0"/>
              <a:buChar char="•"/>
            </a:pPr>
            <a:r>
              <a:rPr lang="en-US" sz="2000" dirty="0"/>
              <a:t>Culture change is a long-term endeavor. </a:t>
            </a:r>
          </a:p>
          <a:p>
            <a:pPr marL="342900" indent="-342900">
              <a:lnSpc>
                <a:spcPct val="120000"/>
              </a:lnSpc>
              <a:buFont typeface="Arial" panose="020B0604020202020204" pitchFamily="34" charset="0"/>
              <a:buChar char="•"/>
            </a:pPr>
            <a:endParaRPr lang="en-US" sz="1800" i="1" dirty="0"/>
          </a:p>
        </p:txBody>
      </p:sp>
      <p:sp>
        <p:nvSpPr>
          <p:cNvPr id="5" name="Rectangle 4">
            <a:extLst>
              <a:ext uri="{FF2B5EF4-FFF2-40B4-BE49-F238E27FC236}">
                <a16:creationId xmlns:a16="http://schemas.microsoft.com/office/drawing/2014/main" id="{699EA09C-BB73-3C9C-480B-796C4E85360D}"/>
              </a:ext>
            </a:extLst>
          </p:cNvPr>
          <p:cNvSpPr>
            <a:spLocks/>
          </p:cNvSpPr>
          <p:nvPr/>
        </p:nvSpPr>
        <p:spPr>
          <a:xfrm>
            <a:off x="6326659" y="0"/>
            <a:ext cx="5865340" cy="6858000"/>
          </a:xfrm>
          <a:prstGeom prst="rect">
            <a:avLst/>
          </a:prstGeom>
          <a:blipFill dpi="0" rotWithShape="1">
            <a:blip r:embed="rId3"/>
            <a:srcRect/>
            <a:stretch>
              <a:fillRect l="-7571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6B0D538-A796-121A-0D9A-EE9817E13BCA}"/>
              </a:ext>
            </a:extLst>
          </p:cNvPr>
          <p:cNvPicPr>
            <a:picLocks noChangeAspect="1"/>
          </p:cNvPicPr>
          <p:nvPr/>
        </p:nvPicPr>
        <p:blipFill rotWithShape="1">
          <a:blip r:embed="rId4"/>
          <a:srcRect t="73770"/>
          <a:stretch/>
        </p:blipFill>
        <p:spPr>
          <a:xfrm>
            <a:off x="1" y="5059179"/>
            <a:ext cx="12191999" cy="1798821"/>
          </a:xfrm>
          <a:prstGeom prst="rect">
            <a:avLst/>
          </a:prstGeom>
        </p:spPr>
      </p:pic>
    </p:spTree>
    <p:extLst>
      <p:ext uri="{BB962C8B-B14F-4D97-AF65-F5344CB8AC3E}">
        <p14:creationId xmlns:p14="http://schemas.microsoft.com/office/powerpoint/2010/main" val="78180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logo for a company&#10;&#10;Description automatically generated">
            <a:extLst>
              <a:ext uri="{FF2B5EF4-FFF2-40B4-BE49-F238E27FC236}">
                <a16:creationId xmlns:a16="http://schemas.microsoft.com/office/drawing/2014/main" id="{BD8FF253-11C4-AF06-4C19-75CDE0BD26E0}"/>
              </a:ext>
            </a:extLst>
          </p:cNvPr>
          <p:cNvPicPr>
            <a:picLocks noGrp="1" noChangeAspect="1"/>
          </p:cNvPicPr>
          <p:nvPr>
            <p:ph idx="1"/>
          </p:nvPr>
        </p:nvPicPr>
        <p:blipFill>
          <a:blip r:embed="rId3"/>
          <a:stretch>
            <a:fillRect/>
          </a:stretch>
        </p:blipFill>
        <p:spPr>
          <a:xfrm>
            <a:off x="4801458" y="217553"/>
            <a:ext cx="2328391" cy="1550044"/>
          </a:xfrm>
        </p:spPr>
      </p:pic>
      <p:grpSp>
        <p:nvGrpSpPr>
          <p:cNvPr id="14" name="Group 13">
            <a:extLst>
              <a:ext uri="{FF2B5EF4-FFF2-40B4-BE49-F238E27FC236}">
                <a16:creationId xmlns:a16="http://schemas.microsoft.com/office/drawing/2014/main" id="{886ED55E-AEE1-A762-3BFB-AB7A52E35F66}"/>
              </a:ext>
            </a:extLst>
          </p:cNvPr>
          <p:cNvGrpSpPr/>
          <p:nvPr/>
        </p:nvGrpSpPr>
        <p:grpSpPr>
          <a:xfrm>
            <a:off x="1039849" y="1887077"/>
            <a:ext cx="4536227" cy="3614013"/>
            <a:chOff x="1617091" y="1777565"/>
            <a:chExt cx="2695690" cy="4365783"/>
          </a:xfrm>
        </p:grpSpPr>
        <p:sp>
          <p:nvSpPr>
            <p:cNvPr id="15" name="Rectangle 14">
              <a:extLst>
                <a:ext uri="{FF2B5EF4-FFF2-40B4-BE49-F238E27FC236}">
                  <a16:creationId xmlns:a16="http://schemas.microsoft.com/office/drawing/2014/main" id="{D810A8C2-2583-6DA2-FA5C-19B19F5DB0F3}"/>
                </a:ext>
              </a:extLst>
            </p:cNvPr>
            <p:cNvSpPr/>
            <p:nvPr/>
          </p:nvSpPr>
          <p:spPr>
            <a:xfrm>
              <a:off x="1617091" y="2274220"/>
              <a:ext cx="2695690" cy="3869128"/>
            </a:xfrm>
            <a:prstGeom prst="rect">
              <a:avLst/>
            </a:prstGeom>
            <a:solidFill>
              <a:srgbClr val="F0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5B27D90-0DE1-D776-6792-5B450FD19F16}"/>
                </a:ext>
              </a:extLst>
            </p:cNvPr>
            <p:cNvSpPr/>
            <p:nvPr/>
          </p:nvSpPr>
          <p:spPr>
            <a:xfrm>
              <a:off x="1617091" y="1777565"/>
              <a:ext cx="2695689" cy="552285"/>
            </a:xfrm>
            <a:prstGeom prst="rect">
              <a:avLst/>
            </a:prstGeom>
            <a:solidFill>
              <a:srgbClr val="F8D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8DFA0"/>
                </a:solidFill>
              </a:endParaRPr>
            </a:p>
          </p:txBody>
        </p:sp>
        <p:sp>
          <p:nvSpPr>
            <p:cNvPr id="17" name="TextBox 16">
              <a:extLst>
                <a:ext uri="{FF2B5EF4-FFF2-40B4-BE49-F238E27FC236}">
                  <a16:creationId xmlns:a16="http://schemas.microsoft.com/office/drawing/2014/main" id="{4307944C-7DF6-5660-766B-9B1A737BA4F7}"/>
                </a:ext>
              </a:extLst>
            </p:cNvPr>
            <p:cNvSpPr txBox="1"/>
            <p:nvPr/>
          </p:nvSpPr>
          <p:spPr>
            <a:xfrm>
              <a:off x="1845738" y="2474035"/>
              <a:ext cx="2299048" cy="3002275"/>
            </a:xfrm>
            <a:prstGeom prst="rect">
              <a:avLst/>
            </a:prstGeom>
            <a:noFill/>
          </p:spPr>
          <p:txBody>
            <a:bodyPr wrap="square" rtlCol="0">
              <a:spAutoFit/>
            </a:bodyPr>
            <a:lstStyle/>
            <a:p>
              <a:pPr marL="228600" indent="-228600" algn="l">
                <a:spcAft>
                  <a:spcPts val="1050"/>
                </a:spcAft>
                <a:buFont typeface="+mj-lt"/>
                <a:buAutoNum type="arabicPeriod"/>
              </a:pPr>
              <a:r>
                <a:rPr lang="en-US" sz="1600" i="0" u="none" strike="noStrike" dirty="0">
                  <a:solidFill>
                    <a:srgbClr val="003057"/>
                  </a:solidFill>
                  <a:effectLst/>
                  <a:latin typeface="Roboto" panose="02000000000000000000" pitchFamily="2" charset="0"/>
                  <a:ea typeface="Roboto" panose="02000000000000000000" pitchFamily="2" charset="0"/>
                </a:rPr>
                <a:t>Be a national leader in outcomes and value for all students.</a:t>
              </a:r>
            </a:p>
            <a:p>
              <a:pPr marL="228600" indent="-228600">
                <a:spcAft>
                  <a:spcPts val="1050"/>
                </a:spcAft>
                <a:buFont typeface="+mj-lt"/>
                <a:buAutoNum type="arabicPeriod"/>
              </a:pPr>
              <a:r>
                <a:rPr lang="en-US" sz="1600" i="0" u="none" strike="noStrike" dirty="0">
                  <a:solidFill>
                    <a:srgbClr val="003057"/>
                  </a:solidFill>
                  <a:effectLst/>
                  <a:latin typeface="Roboto" panose="02000000000000000000" pitchFamily="2" charset="0"/>
                  <a:ea typeface="Roboto" panose="02000000000000000000" pitchFamily="2" charset="0"/>
                </a:rPr>
                <a:t>Double the number of degrees granted and non-degree learners.</a:t>
              </a:r>
            </a:p>
            <a:p>
              <a:pPr marL="228600" indent="-228600">
                <a:spcAft>
                  <a:spcPts val="1050"/>
                </a:spcAft>
                <a:buFont typeface="+mj-lt"/>
                <a:buAutoNum type="arabicPeriod"/>
              </a:pPr>
              <a:r>
                <a:rPr lang="en-US" sz="1600" i="0" u="none" strike="noStrike" dirty="0">
                  <a:solidFill>
                    <a:srgbClr val="003057"/>
                  </a:solidFill>
                  <a:effectLst/>
                  <a:latin typeface="Roboto" panose="02000000000000000000" pitchFamily="2" charset="0"/>
                  <a:ea typeface="Roboto" panose="02000000000000000000" pitchFamily="2" charset="0"/>
                </a:rPr>
                <a:t>Double the scale and amplify the impact of our research.</a:t>
              </a:r>
            </a:p>
            <a:p>
              <a:pPr marL="228600" indent="-228600">
                <a:spcAft>
                  <a:spcPts val="1050"/>
                </a:spcAft>
                <a:buFont typeface="+mj-lt"/>
                <a:buAutoNum type="arabicPeriod"/>
              </a:pPr>
              <a:r>
                <a:rPr lang="en-US" sz="1600" i="0" u="none" strike="noStrike" dirty="0">
                  <a:solidFill>
                    <a:srgbClr val="003057"/>
                  </a:solidFill>
                  <a:effectLst/>
                  <a:latin typeface="Roboto" panose="02000000000000000000" pitchFamily="2" charset="0"/>
                  <a:ea typeface="Roboto" panose="02000000000000000000" pitchFamily="2" charset="0"/>
                </a:rPr>
                <a:t>Build a national hub for innovation, creativity, and entrepreneurship.</a:t>
              </a:r>
            </a:p>
          </p:txBody>
        </p:sp>
        <p:sp>
          <p:nvSpPr>
            <p:cNvPr id="18" name="TextBox 17">
              <a:extLst>
                <a:ext uri="{FF2B5EF4-FFF2-40B4-BE49-F238E27FC236}">
                  <a16:creationId xmlns:a16="http://schemas.microsoft.com/office/drawing/2014/main" id="{E10624AE-C443-381F-68EE-D1A5AEA95075}"/>
                </a:ext>
              </a:extLst>
            </p:cNvPr>
            <p:cNvSpPr txBox="1"/>
            <p:nvPr/>
          </p:nvSpPr>
          <p:spPr>
            <a:xfrm>
              <a:off x="1699211" y="1902956"/>
              <a:ext cx="2467041" cy="446159"/>
            </a:xfrm>
            <a:prstGeom prst="rect">
              <a:avLst/>
            </a:prstGeom>
            <a:noFill/>
          </p:spPr>
          <p:txBody>
            <a:bodyPr wrap="square" rtlCol="0">
              <a:spAutoFit/>
            </a:bodyPr>
            <a:lstStyle/>
            <a:p>
              <a:r>
                <a:rPr lang="en-US" b="1" i="0" dirty="0">
                  <a:solidFill>
                    <a:srgbClr val="003057"/>
                  </a:solidFill>
                  <a:effectLst/>
                  <a:latin typeface="Roboto Slab" pitchFamily="2" charset="0"/>
                  <a:ea typeface="Roboto Slab" pitchFamily="2" charset="0"/>
                </a:rPr>
                <a:t>Big Bets</a:t>
              </a:r>
              <a:endParaRPr lang="en-US" b="1" dirty="0">
                <a:solidFill>
                  <a:srgbClr val="003057"/>
                </a:solidFill>
                <a:latin typeface="Roboto Slab" pitchFamily="2" charset="0"/>
                <a:ea typeface="Roboto Slab" pitchFamily="2" charset="0"/>
              </a:endParaRPr>
            </a:p>
          </p:txBody>
        </p:sp>
      </p:grpSp>
      <p:sp>
        <p:nvSpPr>
          <p:cNvPr id="2" name="TextBox 1">
            <a:extLst>
              <a:ext uri="{FF2B5EF4-FFF2-40B4-BE49-F238E27FC236}">
                <a16:creationId xmlns:a16="http://schemas.microsoft.com/office/drawing/2014/main" id="{511239E4-7F13-99D4-ECBB-042CB44699ED}"/>
              </a:ext>
            </a:extLst>
          </p:cNvPr>
          <p:cNvSpPr txBox="1"/>
          <p:nvPr/>
        </p:nvSpPr>
        <p:spPr>
          <a:xfrm>
            <a:off x="8157615" y="5614015"/>
            <a:ext cx="2994535" cy="307777"/>
          </a:xfrm>
          <a:prstGeom prst="rect">
            <a:avLst/>
          </a:prstGeom>
          <a:noFill/>
        </p:spPr>
        <p:txBody>
          <a:bodyPr wrap="square" lIns="91440" tIns="45720" rIns="91440" bIns="45720" rtlCol="0" anchor="t">
            <a:spAutoFit/>
          </a:bodyPr>
          <a:lstStyle/>
          <a:p>
            <a:pPr algn="r"/>
            <a:r>
              <a:rPr lang="en-US" sz="1400" dirty="0">
                <a:solidFill>
                  <a:srgbClr val="003057"/>
                </a:solidFill>
                <a:latin typeface="Roboto"/>
                <a:ea typeface="Roboto"/>
                <a:cs typeface="Roboto"/>
                <a:hlinkClick r:id="rId4">
                  <a:extLst>
                    <a:ext uri="{A12FA001-AC4F-418D-AE19-62706E023703}">
                      <ahyp:hlinkClr xmlns:ahyp="http://schemas.microsoft.com/office/drawing/2018/hyperlinkcolor" val="tx"/>
                    </a:ext>
                  </a:extLst>
                </a:hlinkClick>
              </a:rPr>
              <a:t>Georgia Tech Strategic Plan</a:t>
            </a:r>
            <a:endParaRPr lang="en-US" sz="1400" dirty="0">
              <a:solidFill>
                <a:srgbClr val="003057"/>
              </a:solidFill>
              <a:latin typeface="Roboto"/>
              <a:ea typeface="Roboto"/>
              <a:cs typeface="Roboto"/>
            </a:endParaRPr>
          </a:p>
        </p:txBody>
      </p:sp>
      <p:grpSp>
        <p:nvGrpSpPr>
          <p:cNvPr id="3" name="Group 2">
            <a:extLst>
              <a:ext uri="{FF2B5EF4-FFF2-40B4-BE49-F238E27FC236}">
                <a16:creationId xmlns:a16="http://schemas.microsoft.com/office/drawing/2014/main" id="{EFF69718-F756-0D85-696B-9CBFF94EEAB9}"/>
              </a:ext>
            </a:extLst>
          </p:cNvPr>
          <p:cNvGrpSpPr/>
          <p:nvPr/>
        </p:nvGrpSpPr>
        <p:grpSpPr>
          <a:xfrm>
            <a:off x="6615925" y="1887077"/>
            <a:ext cx="4536227" cy="3623529"/>
            <a:chOff x="1617091" y="1777565"/>
            <a:chExt cx="2695690" cy="4377278"/>
          </a:xfrm>
        </p:grpSpPr>
        <p:sp>
          <p:nvSpPr>
            <p:cNvPr id="4" name="Rectangle 3">
              <a:extLst>
                <a:ext uri="{FF2B5EF4-FFF2-40B4-BE49-F238E27FC236}">
                  <a16:creationId xmlns:a16="http://schemas.microsoft.com/office/drawing/2014/main" id="{9236D738-59F2-1C1B-69BC-CE26BB4D3D8D}"/>
                </a:ext>
              </a:extLst>
            </p:cNvPr>
            <p:cNvSpPr/>
            <p:nvPr/>
          </p:nvSpPr>
          <p:spPr>
            <a:xfrm>
              <a:off x="1617091" y="2274220"/>
              <a:ext cx="2695690" cy="3880622"/>
            </a:xfrm>
            <a:prstGeom prst="rect">
              <a:avLst/>
            </a:prstGeom>
            <a:solidFill>
              <a:srgbClr val="F0ED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E3B494-91D4-8F03-A1AD-50FF36855714}"/>
                </a:ext>
              </a:extLst>
            </p:cNvPr>
            <p:cNvSpPr/>
            <p:nvPr/>
          </p:nvSpPr>
          <p:spPr>
            <a:xfrm>
              <a:off x="1617091" y="1777565"/>
              <a:ext cx="2695689" cy="552285"/>
            </a:xfrm>
            <a:prstGeom prst="rect">
              <a:avLst/>
            </a:prstGeom>
            <a:solidFill>
              <a:srgbClr val="F0C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8DFA0"/>
                </a:solidFill>
              </a:endParaRPr>
            </a:p>
          </p:txBody>
        </p:sp>
        <p:sp>
          <p:nvSpPr>
            <p:cNvPr id="6" name="TextBox 5">
              <a:extLst>
                <a:ext uri="{FF2B5EF4-FFF2-40B4-BE49-F238E27FC236}">
                  <a16:creationId xmlns:a16="http://schemas.microsoft.com/office/drawing/2014/main" id="{8B4B8305-0DB2-9748-A3E5-9F9507CC80D7}"/>
                </a:ext>
              </a:extLst>
            </p:cNvPr>
            <p:cNvSpPr txBox="1"/>
            <p:nvPr/>
          </p:nvSpPr>
          <p:spPr>
            <a:xfrm>
              <a:off x="1845738" y="2474035"/>
              <a:ext cx="2299048" cy="3680808"/>
            </a:xfrm>
            <a:prstGeom prst="rect">
              <a:avLst/>
            </a:prstGeom>
            <a:noFill/>
          </p:spPr>
          <p:txBody>
            <a:bodyPr wrap="square" rtlCol="0">
              <a:spAutoFit/>
            </a:bodyPr>
            <a:lstStyle/>
            <a:p>
              <a:pPr algn="l"/>
              <a:r>
                <a:rPr lang="en-US" sz="1600" b="1" i="0" u="none" strike="noStrike" dirty="0">
                  <a:solidFill>
                    <a:srgbClr val="003057"/>
                  </a:solidFill>
                  <a:effectLst/>
                  <a:latin typeface="Roboto" panose="02000000000000000000" pitchFamily="2" charset="0"/>
                </a:rPr>
                <a:t>5. 	Promote the well-being of all 	members of the Georgia Tech 	community.</a:t>
              </a:r>
            </a:p>
            <a:p>
              <a:pPr algn="l"/>
              <a:r>
                <a:rPr lang="en-US" sz="1600" b="0" i="0" u="none" strike="noStrike" dirty="0">
                  <a:solidFill>
                    <a:srgbClr val="003057"/>
                  </a:solidFill>
                  <a:effectLst/>
                  <a:latin typeface="Roboto" panose="02000000000000000000" pitchFamily="2" charset="0"/>
                </a:rPr>
                <a:t>6. 	Build a model, sustainable campus 	that inspires and supports the well-	being of people across the Institute 	and surrounding communities.</a:t>
              </a:r>
            </a:p>
            <a:p>
              <a:pPr algn="l"/>
              <a:r>
                <a:rPr lang="en-US" sz="1600" b="0" i="0" u="none" strike="noStrike" dirty="0">
                  <a:solidFill>
                    <a:srgbClr val="003057"/>
                  </a:solidFill>
                  <a:effectLst/>
                  <a:latin typeface="Roboto" panose="02000000000000000000" pitchFamily="2" charset="0"/>
                </a:rPr>
                <a:t>7.	Improve campus services and 	processes to enhance the Georgia 	Tech experience for all.</a:t>
              </a:r>
            </a:p>
            <a:p>
              <a:pPr algn="l"/>
              <a:r>
                <a:rPr lang="en-US" sz="1600" b="0" i="0" u="none" strike="noStrike" dirty="0">
                  <a:solidFill>
                    <a:srgbClr val="003057"/>
                  </a:solidFill>
                  <a:effectLst/>
                  <a:latin typeface="Roboto" panose="02000000000000000000" pitchFamily="2" charset="0"/>
                </a:rPr>
                <a:t>8.	Develop the full competitive 	potential of Georgia Tech Athletics.</a:t>
              </a:r>
            </a:p>
          </p:txBody>
        </p:sp>
        <p:sp>
          <p:nvSpPr>
            <p:cNvPr id="7" name="TextBox 6">
              <a:extLst>
                <a:ext uri="{FF2B5EF4-FFF2-40B4-BE49-F238E27FC236}">
                  <a16:creationId xmlns:a16="http://schemas.microsoft.com/office/drawing/2014/main" id="{757F1D61-D409-601B-F27D-955E1628C303}"/>
                </a:ext>
              </a:extLst>
            </p:cNvPr>
            <p:cNvSpPr txBox="1"/>
            <p:nvPr/>
          </p:nvSpPr>
          <p:spPr>
            <a:xfrm>
              <a:off x="1699211" y="1902956"/>
              <a:ext cx="2467041" cy="446159"/>
            </a:xfrm>
            <a:prstGeom prst="rect">
              <a:avLst/>
            </a:prstGeom>
            <a:noFill/>
          </p:spPr>
          <p:txBody>
            <a:bodyPr wrap="square" rtlCol="0">
              <a:spAutoFit/>
            </a:bodyPr>
            <a:lstStyle/>
            <a:p>
              <a:r>
                <a:rPr lang="en-US" b="1" i="0" dirty="0">
                  <a:solidFill>
                    <a:srgbClr val="003057"/>
                  </a:solidFill>
                  <a:effectLst/>
                  <a:latin typeface="Roboto Slab" pitchFamily="2" charset="0"/>
                  <a:ea typeface="Roboto Slab" pitchFamily="2" charset="0"/>
                </a:rPr>
                <a:t>Foundational Priorities</a:t>
              </a:r>
              <a:endParaRPr lang="en-US" b="1" dirty="0">
                <a:solidFill>
                  <a:srgbClr val="003057"/>
                </a:solidFill>
                <a:latin typeface="Roboto Slab" pitchFamily="2" charset="0"/>
                <a:ea typeface="Roboto Slab" pitchFamily="2" charset="0"/>
              </a:endParaRPr>
            </a:p>
          </p:txBody>
        </p:sp>
      </p:grpSp>
    </p:spTree>
    <p:extLst>
      <p:ext uri="{BB962C8B-B14F-4D97-AF65-F5344CB8AC3E}">
        <p14:creationId xmlns:p14="http://schemas.microsoft.com/office/powerpoint/2010/main" val="2053291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CE52-B4F6-7C39-E8E9-C8D1FADAC2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DAF8A-5CAB-5EE1-9019-35AC9B63D881}"/>
              </a:ext>
            </a:extLst>
          </p:cNvPr>
          <p:cNvSpPr>
            <a:spLocks noGrp="1"/>
          </p:cNvSpPr>
          <p:nvPr>
            <p:ph type="title"/>
          </p:nvPr>
        </p:nvSpPr>
        <p:spPr>
          <a:xfrm>
            <a:off x="381001" y="518884"/>
            <a:ext cx="3932767" cy="1189266"/>
          </a:xfrm>
        </p:spPr>
        <p:txBody>
          <a:bodyPr anchor="t">
            <a:normAutofit/>
          </a:bodyPr>
          <a:lstStyle/>
          <a:p>
            <a:r>
              <a:rPr lang="en-US" dirty="0"/>
              <a:t>Foundational Priority 5</a:t>
            </a:r>
          </a:p>
        </p:txBody>
      </p:sp>
      <p:pic>
        <p:nvPicPr>
          <p:cNvPr id="6" name="Content Placeholder 5">
            <a:extLst>
              <a:ext uri="{FF2B5EF4-FFF2-40B4-BE49-F238E27FC236}">
                <a16:creationId xmlns:a16="http://schemas.microsoft.com/office/drawing/2014/main" id="{B16DDA25-2ED1-4DE4-AE9F-C1B9766D5255}"/>
              </a:ext>
            </a:extLst>
          </p:cNvPr>
          <p:cNvPicPr>
            <a:picLocks noGrp="1" noChangeAspect="1"/>
          </p:cNvPicPr>
          <p:nvPr>
            <p:ph idx="1"/>
          </p:nvPr>
        </p:nvPicPr>
        <p:blipFill>
          <a:blip r:embed="rId3"/>
          <a:srcRect t="20" b="20"/>
          <a:stretch/>
        </p:blipFill>
        <p:spPr>
          <a:xfrm>
            <a:off x="4624250" y="518884"/>
            <a:ext cx="7186749" cy="4789239"/>
          </a:xfrm>
        </p:spPr>
      </p:pic>
      <p:sp>
        <p:nvSpPr>
          <p:cNvPr id="4" name="Text Placeholder 3">
            <a:extLst>
              <a:ext uri="{FF2B5EF4-FFF2-40B4-BE49-F238E27FC236}">
                <a16:creationId xmlns:a16="http://schemas.microsoft.com/office/drawing/2014/main" id="{4DC6A6A0-86FF-9792-5820-0C783EE9A3C2}"/>
              </a:ext>
            </a:extLst>
          </p:cNvPr>
          <p:cNvSpPr>
            <a:spLocks noGrp="1"/>
          </p:cNvSpPr>
          <p:nvPr>
            <p:ph type="body" sz="half" idx="2"/>
          </p:nvPr>
        </p:nvSpPr>
        <p:spPr>
          <a:xfrm>
            <a:off x="381001" y="1925599"/>
            <a:ext cx="3932767" cy="3382525"/>
          </a:xfrm>
        </p:spPr>
        <p:txBody>
          <a:bodyPr>
            <a:noAutofit/>
          </a:bodyPr>
          <a:lstStyle/>
          <a:p>
            <a:pPr>
              <a:buClr>
                <a:srgbClr val="B3A369"/>
              </a:buClr>
              <a:buSzPct val="150000"/>
            </a:pPr>
            <a:r>
              <a:rPr lang="en-US" sz="1800" b="1" dirty="0"/>
              <a:t>Promote the well-being and protect the freedom of expression of all members of the Georgia Tech community. </a:t>
            </a:r>
          </a:p>
          <a:p>
            <a:pPr marL="285750" indent="-285750">
              <a:buClr>
                <a:srgbClr val="B3A369"/>
              </a:buClr>
              <a:buSzPct val="200000"/>
              <a:buFont typeface="Wingdings" pitchFamily="2" charset="2"/>
              <a:buChar char="§"/>
            </a:pPr>
            <a:r>
              <a:rPr lang="en-US" sz="1800" dirty="0"/>
              <a:t>5.1: Increase freedom of expression and the intellectual vitality reported by people of all backgrounds and perspectives across our community. </a:t>
            </a:r>
            <a:endParaRPr lang="en-US" sz="1800" dirty="0">
              <a:effectLst/>
              <a:latin typeface="Georgia" panose="02040502050405020303" pitchFamily="18" charset="0"/>
            </a:endParaRPr>
          </a:p>
          <a:p>
            <a:pPr marL="285750" indent="-285750">
              <a:buClr>
                <a:srgbClr val="B3A369"/>
              </a:buClr>
              <a:buSzPct val="200000"/>
              <a:buFont typeface="Wingdings" pitchFamily="2" charset="2"/>
              <a:buChar char="§"/>
            </a:pPr>
            <a:r>
              <a:rPr lang="en-US" sz="1800" dirty="0">
                <a:highlight>
                  <a:srgbClr val="FFFF00"/>
                </a:highlight>
              </a:rPr>
              <a:t>5.2: Increase the engagement, well-being, and sense of belonging reported by our students, faculty, staff and community members of all backgrounds. </a:t>
            </a:r>
          </a:p>
        </p:txBody>
      </p:sp>
      <p:sp>
        <p:nvSpPr>
          <p:cNvPr id="3" name="TextBox 2">
            <a:extLst>
              <a:ext uri="{FF2B5EF4-FFF2-40B4-BE49-F238E27FC236}">
                <a16:creationId xmlns:a16="http://schemas.microsoft.com/office/drawing/2014/main" id="{54B365F8-241E-5A8F-C7C3-56679A3636EB}"/>
              </a:ext>
            </a:extLst>
          </p:cNvPr>
          <p:cNvSpPr txBox="1"/>
          <p:nvPr/>
        </p:nvSpPr>
        <p:spPr>
          <a:xfrm>
            <a:off x="8385125" y="5486400"/>
            <a:ext cx="3425874" cy="307777"/>
          </a:xfrm>
          <a:prstGeom prst="rect">
            <a:avLst/>
          </a:prstGeom>
          <a:noFill/>
        </p:spPr>
        <p:txBody>
          <a:bodyPr wrap="none" rtlCol="0">
            <a:spAutoFit/>
          </a:bodyPr>
          <a:lstStyle/>
          <a:p>
            <a:pPr algn="r"/>
            <a:r>
              <a:rPr lang="en-US" sz="1400" dirty="0">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GT Strategic Plan Foundational Priorities</a:t>
            </a:r>
            <a:endParaRPr lang="en-US"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3647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A396-5848-B7FF-8DFE-68044463C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54234-331C-85FA-5B3E-8F855A944330}"/>
              </a:ext>
            </a:extLst>
          </p:cNvPr>
          <p:cNvSpPr>
            <a:spLocks noGrp="1"/>
          </p:cNvSpPr>
          <p:nvPr>
            <p:ph type="title"/>
          </p:nvPr>
        </p:nvSpPr>
        <p:spPr>
          <a:xfrm>
            <a:off x="381001" y="518884"/>
            <a:ext cx="3932767" cy="1189266"/>
          </a:xfrm>
        </p:spPr>
        <p:txBody>
          <a:bodyPr anchor="t">
            <a:normAutofit fontScale="90000"/>
          </a:bodyPr>
          <a:lstStyle/>
          <a:p>
            <a:r>
              <a:rPr lang="en-US" dirty="0"/>
              <a:t>Cultivating well-being requires collective action</a:t>
            </a:r>
          </a:p>
        </p:txBody>
      </p:sp>
      <p:pic>
        <p:nvPicPr>
          <p:cNvPr id="6" name="Content Placeholder 5">
            <a:extLst>
              <a:ext uri="{FF2B5EF4-FFF2-40B4-BE49-F238E27FC236}">
                <a16:creationId xmlns:a16="http://schemas.microsoft.com/office/drawing/2014/main" id="{E88869E4-DFC5-5DC3-292E-A5A8BD04A033}"/>
              </a:ext>
            </a:extLst>
          </p:cNvPr>
          <p:cNvPicPr>
            <a:picLocks noGrp="1" noChangeAspect="1"/>
          </p:cNvPicPr>
          <p:nvPr>
            <p:ph idx="1"/>
          </p:nvPr>
        </p:nvPicPr>
        <p:blipFill>
          <a:blip r:embed="rId3"/>
          <a:srcRect/>
          <a:stretch/>
        </p:blipFill>
        <p:spPr>
          <a:xfrm>
            <a:off x="4624250" y="618185"/>
            <a:ext cx="7186749" cy="4789239"/>
          </a:xfrm>
        </p:spPr>
      </p:pic>
      <p:sp>
        <p:nvSpPr>
          <p:cNvPr id="4" name="Text Placeholder 3">
            <a:extLst>
              <a:ext uri="{FF2B5EF4-FFF2-40B4-BE49-F238E27FC236}">
                <a16:creationId xmlns:a16="http://schemas.microsoft.com/office/drawing/2014/main" id="{81C56E6E-44E8-784E-447F-E166D48CD094}"/>
              </a:ext>
            </a:extLst>
          </p:cNvPr>
          <p:cNvSpPr>
            <a:spLocks noGrp="1"/>
          </p:cNvSpPr>
          <p:nvPr>
            <p:ph type="body" sz="half" idx="2"/>
          </p:nvPr>
        </p:nvSpPr>
        <p:spPr>
          <a:xfrm>
            <a:off x="381001" y="1925599"/>
            <a:ext cx="3932767" cy="3382525"/>
          </a:xfrm>
        </p:spPr>
        <p:txBody>
          <a:bodyPr vert="horz" lIns="91440" tIns="45720" rIns="91440" bIns="45720" rtlCol="0" anchor="t">
            <a:noAutofit/>
          </a:bodyPr>
          <a:lstStyle/>
          <a:p>
            <a:pPr>
              <a:lnSpc>
                <a:spcPct val="120000"/>
              </a:lnSpc>
            </a:pPr>
            <a:r>
              <a:rPr lang="en-US" sz="1800" dirty="0"/>
              <a:t>Social and cultural transformation, of the kind necessary to improve wellness outcomes over time in a large, complex organization like Georgia Tech, cannot be achieved through the isolated impact of individual units or cabinet areas. </a:t>
            </a:r>
          </a:p>
          <a:p>
            <a:pPr>
              <a:lnSpc>
                <a:spcPct val="120000"/>
              </a:lnSpc>
            </a:pPr>
            <a:endParaRPr lang="en-US" sz="1800" dirty="0"/>
          </a:p>
          <a:p>
            <a:pPr>
              <a:lnSpc>
                <a:spcPct val="120000"/>
              </a:lnSpc>
            </a:pPr>
            <a:r>
              <a:rPr lang="en-US" sz="1800" dirty="0">
                <a:latin typeface="Roboto"/>
                <a:ea typeface="Roboto"/>
                <a:cs typeface="Roboto"/>
              </a:rPr>
              <a:t>All people in all units have a role to play in cultivating well-being for the Tech community.</a:t>
            </a:r>
          </a:p>
        </p:txBody>
      </p:sp>
    </p:spTree>
    <p:extLst>
      <p:ext uri="{BB962C8B-B14F-4D97-AF65-F5344CB8AC3E}">
        <p14:creationId xmlns:p14="http://schemas.microsoft.com/office/powerpoint/2010/main" val="2603872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5E042A-48F0-47CE-AC4D-46C492F81836}"/>
              </a:ext>
            </a:extLst>
          </p:cNvPr>
          <p:cNvSpPr>
            <a:spLocks noGrp="1"/>
          </p:cNvSpPr>
          <p:nvPr>
            <p:ph type="title"/>
          </p:nvPr>
        </p:nvSpPr>
        <p:spPr/>
        <p:txBody>
          <a:bodyPr>
            <a:normAutofit/>
          </a:bodyPr>
          <a:lstStyle/>
          <a:p>
            <a:r>
              <a:rPr lang="en-US" dirty="0"/>
              <a:t>Well-Being Roadmaps for </a:t>
            </a:r>
            <a:r>
              <a:rPr lang="en-US" dirty="0">
                <a:solidFill>
                  <a:schemeClr val="accent2"/>
                </a:solidFill>
              </a:rPr>
              <a:t>Students, Faculty and Staff</a:t>
            </a:r>
          </a:p>
        </p:txBody>
      </p:sp>
      <p:sp>
        <p:nvSpPr>
          <p:cNvPr id="3" name="TextBox 2">
            <a:extLst>
              <a:ext uri="{FF2B5EF4-FFF2-40B4-BE49-F238E27FC236}">
                <a16:creationId xmlns:a16="http://schemas.microsoft.com/office/drawing/2014/main" id="{E398D1AF-183B-4EAF-B2A2-2E3ECD8E8512}"/>
              </a:ext>
            </a:extLst>
          </p:cNvPr>
          <p:cNvSpPr txBox="1"/>
          <p:nvPr/>
        </p:nvSpPr>
        <p:spPr>
          <a:xfrm>
            <a:off x="2324591" y="1856866"/>
            <a:ext cx="3270907" cy="1754326"/>
          </a:xfrm>
          <a:prstGeom prst="rect">
            <a:avLst/>
          </a:prstGeom>
          <a:noFill/>
        </p:spPr>
        <p:txBody>
          <a:bodyPr wrap="square" rtlCol="0">
            <a:spAutoFit/>
          </a:bodyPr>
          <a:lstStyle/>
          <a:p>
            <a:r>
              <a:rPr lang="en-US" b="1" i="0" dirty="0">
                <a:solidFill>
                  <a:srgbClr val="000000"/>
                </a:solidFill>
                <a:effectLst/>
                <a:latin typeface="Roboto" panose="02000000000000000000" pitchFamily="2" charset="0"/>
                <a:ea typeface="Roboto" panose="02000000000000000000" pitchFamily="2" charset="0"/>
                <a:cs typeface="Roboto" panose="02000000000000000000" pitchFamily="2" charset="0"/>
              </a:rPr>
              <a:t>Cultural Change</a:t>
            </a:r>
          </a:p>
          <a:p>
            <a:r>
              <a:rPr lang="en-US" dirty="0">
                <a:solidFill>
                  <a:srgbClr val="000000"/>
                </a:solidFill>
                <a:latin typeface="Roboto" panose="02000000000000000000" pitchFamily="2" charset="0"/>
                <a:ea typeface="Roboto" panose="02000000000000000000" pitchFamily="2" charset="0"/>
                <a:cs typeface="Roboto" panose="02000000000000000000" pitchFamily="2" charset="0"/>
              </a:rPr>
              <a:t>Catalyze cultural change by expanding the aspects of our culture that contribute to well-being and minimizing aspects that don’t</a:t>
            </a:r>
            <a:r>
              <a:rPr lang="en-US"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116F5445-7A3B-45C1-9C28-D8CE8B022BCF}"/>
              </a:ext>
            </a:extLst>
          </p:cNvPr>
          <p:cNvSpPr txBox="1"/>
          <p:nvPr/>
        </p:nvSpPr>
        <p:spPr>
          <a:xfrm>
            <a:off x="1480891" y="1215483"/>
            <a:ext cx="5146508" cy="461665"/>
          </a:xfrm>
          <a:prstGeom prst="rect">
            <a:avLst/>
          </a:prstGeom>
          <a:noFill/>
        </p:spPr>
        <p:txBody>
          <a:bodyPr wrap="square" rtlCol="0">
            <a:spAutoFit/>
          </a:bodyPr>
          <a:lstStyle/>
          <a:p>
            <a:r>
              <a:rPr lang="en-US" sz="2400" i="0" dirty="0">
                <a:solidFill>
                  <a:srgbClr val="000000"/>
                </a:solidFill>
                <a:effectLst/>
                <a:latin typeface="Roboto Slab" pitchFamily="2" charset="0"/>
                <a:ea typeface="Roboto Slab" pitchFamily="2" charset="0"/>
              </a:rPr>
              <a:t>Goals of the Roadmap</a:t>
            </a:r>
            <a:endParaRPr lang="en-US" sz="2400" dirty="0">
              <a:latin typeface="Roboto Slab" pitchFamily="2" charset="0"/>
              <a:ea typeface="Roboto Slab" pitchFamily="2" charset="0"/>
            </a:endParaRPr>
          </a:p>
        </p:txBody>
      </p:sp>
      <p:sp>
        <p:nvSpPr>
          <p:cNvPr id="22" name="TextBox 21">
            <a:extLst>
              <a:ext uri="{FF2B5EF4-FFF2-40B4-BE49-F238E27FC236}">
                <a16:creationId xmlns:a16="http://schemas.microsoft.com/office/drawing/2014/main" id="{A09CF91C-62C3-4C28-888D-EFF10EE348D0}"/>
              </a:ext>
            </a:extLst>
          </p:cNvPr>
          <p:cNvSpPr txBox="1"/>
          <p:nvPr/>
        </p:nvSpPr>
        <p:spPr>
          <a:xfrm>
            <a:off x="6502404" y="1891399"/>
            <a:ext cx="2167467" cy="369332"/>
          </a:xfrm>
          <a:prstGeom prst="rect">
            <a:avLst/>
          </a:prstGeom>
          <a:noFill/>
        </p:spPr>
        <p:txBody>
          <a:bodyPr wrap="square" rtlCol="0">
            <a:spAutoFit/>
          </a:bodyPr>
          <a:lstStyle/>
          <a:p>
            <a:r>
              <a:rPr lang="en-US" b="1" i="0" dirty="0">
                <a:solidFill>
                  <a:schemeClr val="bg1"/>
                </a:solidFill>
                <a:effectLst/>
                <a:latin typeface="Open Sans" panose="020B0606030504020204" pitchFamily="34" charset="0"/>
              </a:rPr>
              <a:t>Title Goes Here</a:t>
            </a:r>
            <a:endParaRPr lang="en-US" b="1" dirty="0">
              <a:solidFill>
                <a:schemeClr val="bg1"/>
              </a:solidFill>
            </a:endParaRPr>
          </a:p>
        </p:txBody>
      </p:sp>
      <p:pic>
        <p:nvPicPr>
          <p:cNvPr id="25" name="Graphic 24" descr="Chemicals with solid fill">
            <a:extLst>
              <a:ext uri="{FF2B5EF4-FFF2-40B4-BE49-F238E27FC236}">
                <a16:creationId xmlns:a16="http://schemas.microsoft.com/office/drawing/2014/main" id="{FBA18BA7-200F-46B3-B28A-CCABC2E488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0891" y="3597340"/>
            <a:ext cx="719695" cy="719695"/>
          </a:xfrm>
          <a:prstGeom prst="rect">
            <a:avLst/>
          </a:prstGeom>
        </p:spPr>
      </p:pic>
      <p:sp>
        <p:nvSpPr>
          <p:cNvPr id="29" name="TextBox 28">
            <a:extLst>
              <a:ext uri="{FF2B5EF4-FFF2-40B4-BE49-F238E27FC236}">
                <a16:creationId xmlns:a16="http://schemas.microsoft.com/office/drawing/2014/main" id="{8C0A599E-B0EC-4892-971A-EF01C2577645}"/>
              </a:ext>
            </a:extLst>
          </p:cNvPr>
          <p:cNvSpPr txBox="1"/>
          <p:nvPr/>
        </p:nvSpPr>
        <p:spPr>
          <a:xfrm>
            <a:off x="2324590" y="3545426"/>
            <a:ext cx="3270907" cy="1754326"/>
          </a:xfrm>
          <a:prstGeom prst="rect">
            <a:avLst/>
          </a:prstGeom>
          <a:noFill/>
        </p:spPr>
        <p:txBody>
          <a:bodyPr wrap="square" rtlCol="0">
            <a:spAutoFit/>
          </a:bodyPr>
          <a:lstStyle/>
          <a:p>
            <a:r>
              <a:rPr lang="en-US" b="1" i="0" dirty="0">
                <a:solidFill>
                  <a:srgbClr val="000000"/>
                </a:solidFill>
                <a:effectLst/>
                <a:latin typeface="Roboto" panose="02000000000000000000" pitchFamily="2" charset="0"/>
                <a:ea typeface="Roboto" panose="02000000000000000000" pitchFamily="2" charset="0"/>
                <a:cs typeface="Roboto" panose="02000000000000000000" pitchFamily="2" charset="0"/>
              </a:rPr>
              <a:t>Community and Connection</a:t>
            </a: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a:p>
            <a:r>
              <a:rPr lang="en-US" dirty="0">
                <a:solidFill>
                  <a:srgbClr val="000000"/>
                </a:solidFill>
                <a:latin typeface="Roboto" panose="02000000000000000000" pitchFamily="2" charset="0"/>
                <a:ea typeface="Roboto" panose="02000000000000000000" pitchFamily="2" charset="0"/>
                <a:cs typeface="Roboto" panose="02000000000000000000" pitchFamily="2" charset="0"/>
              </a:rPr>
              <a:t>Increase awareness of and access to engagement experiences at Tech that contribute to factors that comprise well-being.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44905DB4-ED7B-4B1E-A64E-B4CE9889E868}"/>
              </a:ext>
            </a:extLst>
          </p:cNvPr>
          <p:cNvSpPr txBox="1"/>
          <p:nvPr/>
        </p:nvSpPr>
        <p:spPr>
          <a:xfrm>
            <a:off x="6890946" y="1832474"/>
            <a:ext cx="3270907" cy="1754326"/>
          </a:xfrm>
          <a:prstGeom prst="rect">
            <a:avLst/>
          </a:prstGeom>
          <a:noFill/>
        </p:spPr>
        <p:txBody>
          <a:bodyPr wrap="square" rtlCol="0">
            <a:spAutoFit/>
          </a:bodyPr>
          <a:lstStyle/>
          <a:p>
            <a:r>
              <a:rPr lang="en-US" b="1" i="0" dirty="0">
                <a:solidFill>
                  <a:srgbClr val="000000"/>
                </a:solidFill>
                <a:effectLst/>
                <a:latin typeface="Roboto" panose="02000000000000000000" pitchFamily="2" charset="0"/>
                <a:ea typeface="Roboto" panose="02000000000000000000" pitchFamily="2" charset="0"/>
                <a:cs typeface="Roboto" panose="02000000000000000000" pitchFamily="2" charset="0"/>
              </a:rPr>
              <a:t>Capacity and Creativity</a:t>
            </a:r>
          </a:p>
          <a:p>
            <a:r>
              <a:rPr lang="en-US" dirty="0">
                <a:solidFill>
                  <a:srgbClr val="000000"/>
                </a:solidFill>
                <a:latin typeface="Roboto" panose="02000000000000000000" pitchFamily="2" charset="0"/>
                <a:ea typeface="Roboto" panose="02000000000000000000" pitchFamily="2" charset="0"/>
                <a:cs typeface="Roboto" panose="02000000000000000000" pitchFamily="2" charset="0"/>
              </a:rPr>
              <a:t>Continue to improve quality of and access to primary prevention, health promotion, and conditions that sustain well-being. </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3" name="TextBox 32">
            <a:extLst>
              <a:ext uri="{FF2B5EF4-FFF2-40B4-BE49-F238E27FC236}">
                <a16:creationId xmlns:a16="http://schemas.microsoft.com/office/drawing/2014/main" id="{1D56AA56-8591-4E6D-A0F5-DC7B5936E687}"/>
              </a:ext>
            </a:extLst>
          </p:cNvPr>
          <p:cNvSpPr txBox="1"/>
          <p:nvPr/>
        </p:nvSpPr>
        <p:spPr>
          <a:xfrm>
            <a:off x="6860165" y="3611192"/>
            <a:ext cx="3270907" cy="2031325"/>
          </a:xfrm>
          <a:prstGeom prst="rect">
            <a:avLst/>
          </a:prstGeom>
          <a:noFill/>
        </p:spPr>
        <p:txBody>
          <a:bodyPr wrap="square" rtlCol="0">
            <a:spAutoFit/>
          </a:bodyPr>
          <a:lstStyle/>
          <a:p>
            <a:r>
              <a:rPr lang="en-US" b="1" i="0" dirty="0">
                <a:solidFill>
                  <a:srgbClr val="000000"/>
                </a:solidFill>
                <a:effectLst/>
                <a:latin typeface="Roboto" panose="02000000000000000000" pitchFamily="2" charset="0"/>
                <a:ea typeface="Roboto" panose="02000000000000000000" pitchFamily="2" charset="0"/>
                <a:cs typeface="Roboto" panose="02000000000000000000" pitchFamily="2" charset="0"/>
              </a:rPr>
              <a:t>Commitment and Continuity</a:t>
            </a:r>
          </a:p>
          <a:p>
            <a:r>
              <a:rPr lang="en-US"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Incorporate an action framework for higher education into Tech’s ongoing administration, operations, and culture for the foreseeable future. </a:t>
            </a: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4" name="Graphic 3" descr="Toggle with solid fill">
            <a:extLst>
              <a:ext uri="{FF2B5EF4-FFF2-40B4-BE49-F238E27FC236}">
                <a16:creationId xmlns:a16="http://schemas.microsoft.com/office/drawing/2014/main" id="{16992435-5FD0-B1BE-34AE-10541A1BF4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0891" y="1832474"/>
            <a:ext cx="719695" cy="719695"/>
          </a:xfrm>
          <a:prstGeom prst="rect">
            <a:avLst/>
          </a:prstGeom>
        </p:spPr>
      </p:pic>
      <p:pic>
        <p:nvPicPr>
          <p:cNvPr id="8" name="Graphic 7" descr="Right Brain with solid fill">
            <a:extLst>
              <a:ext uri="{FF2B5EF4-FFF2-40B4-BE49-F238E27FC236}">
                <a16:creationId xmlns:a16="http://schemas.microsoft.com/office/drawing/2014/main" id="{C2361BEC-CB16-6056-6FA8-AE3A1C1432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23226" y="1832473"/>
            <a:ext cx="719695" cy="719695"/>
          </a:xfrm>
          <a:prstGeom prst="rect">
            <a:avLst/>
          </a:prstGeom>
        </p:spPr>
      </p:pic>
      <p:pic>
        <p:nvPicPr>
          <p:cNvPr id="10" name="Graphic 9" descr="Road outline">
            <a:extLst>
              <a:ext uri="{FF2B5EF4-FFF2-40B4-BE49-F238E27FC236}">
                <a16:creationId xmlns:a16="http://schemas.microsoft.com/office/drawing/2014/main" id="{5BDC873D-FA9C-D5AC-B86B-A36F7B1B37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23226" y="3614450"/>
            <a:ext cx="719695" cy="719695"/>
          </a:xfrm>
          <a:prstGeom prst="rect">
            <a:avLst/>
          </a:prstGeom>
        </p:spPr>
      </p:pic>
      <p:sp>
        <p:nvSpPr>
          <p:cNvPr id="9" name="TextBox 8">
            <a:extLst>
              <a:ext uri="{FF2B5EF4-FFF2-40B4-BE49-F238E27FC236}">
                <a16:creationId xmlns:a16="http://schemas.microsoft.com/office/drawing/2014/main" id="{AD5F3F7C-8D71-F25B-7C89-DC5B9D8FB88C}"/>
              </a:ext>
            </a:extLst>
          </p:cNvPr>
          <p:cNvSpPr txBox="1"/>
          <p:nvPr/>
        </p:nvSpPr>
        <p:spPr>
          <a:xfrm>
            <a:off x="2395291" y="5710636"/>
            <a:ext cx="7735781" cy="830997"/>
          </a:xfrm>
          <a:prstGeom prst="rect">
            <a:avLst/>
          </a:prstGeom>
          <a:noFill/>
        </p:spPr>
        <p:txBody>
          <a:bodyPr wrap="square" rtlCol="0">
            <a:spAutoFit/>
          </a:bodyPr>
          <a:lstStyle/>
          <a:p>
            <a:r>
              <a:rPr lang="en-US" sz="1600" i="1" dirty="0">
                <a:latin typeface="Roboto" panose="02000000000000000000" pitchFamily="2" charset="0"/>
                <a:ea typeface="Roboto" panose="02000000000000000000" pitchFamily="2" charset="0"/>
                <a:cs typeface="Roboto" panose="02000000000000000000" pitchFamily="2" charset="0"/>
              </a:rPr>
              <a:t>Scan the QR code to learn more about the well-being roadmaps and how our office is working to achieve large-scale, collective, place-based change to enhance well-being at Georgia Tech.</a:t>
            </a:r>
          </a:p>
        </p:txBody>
      </p:sp>
      <p:sp>
        <p:nvSpPr>
          <p:cNvPr id="2" name="Rounded Rectangle 1">
            <a:extLst>
              <a:ext uri="{FF2B5EF4-FFF2-40B4-BE49-F238E27FC236}">
                <a16:creationId xmlns:a16="http://schemas.microsoft.com/office/drawing/2014/main" id="{16A81086-A2D5-7754-D000-B93CE7AAFDC7}"/>
              </a:ext>
            </a:extLst>
          </p:cNvPr>
          <p:cNvSpPr/>
          <p:nvPr/>
        </p:nvSpPr>
        <p:spPr>
          <a:xfrm>
            <a:off x="1111941" y="5299246"/>
            <a:ext cx="1242387" cy="124238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EC2E2448-12F4-726D-4E2A-B27DF55437FE}"/>
              </a:ext>
            </a:extLst>
          </p:cNvPr>
          <p:cNvSpPr/>
          <p:nvPr/>
        </p:nvSpPr>
        <p:spPr>
          <a:xfrm>
            <a:off x="1193714" y="5378624"/>
            <a:ext cx="1078840" cy="107884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qr code with circles and circles&#10;&#10;Description automatically generated">
            <a:extLst>
              <a:ext uri="{FF2B5EF4-FFF2-40B4-BE49-F238E27FC236}">
                <a16:creationId xmlns:a16="http://schemas.microsoft.com/office/drawing/2014/main" id="{3BC99D37-DE2C-D23B-FAEC-2308F3156E2F}"/>
              </a:ext>
            </a:extLst>
          </p:cNvPr>
          <p:cNvPicPr>
            <a:picLocks noChangeAspect="1"/>
          </p:cNvPicPr>
          <p:nvPr/>
        </p:nvPicPr>
        <p:blipFill>
          <a:blip r:embed="rId11"/>
          <a:stretch>
            <a:fillRect/>
          </a:stretch>
        </p:blipFill>
        <p:spPr>
          <a:xfrm>
            <a:off x="1279025" y="5463935"/>
            <a:ext cx="908217" cy="908217"/>
          </a:xfrm>
          <a:prstGeom prst="rect">
            <a:avLst/>
          </a:prstGeom>
        </p:spPr>
      </p:pic>
    </p:spTree>
    <p:extLst>
      <p:ext uri="{BB962C8B-B14F-4D97-AF65-F5344CB8AC3E}">
        <p14:creationId xmlns:p14="http://schemas.microsoft.com/office/powerpoint/2010/main" val="3814240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99AC82-0A1C-3AB3-1B27-5FA3A42B9E14}"/>
              </a:ext>
            </a:extLst>
          </p:cNvPr>
          <p:cNvSpPr>
            <a:spLocks noGrp="1"/>
          </p:cNvSpPr>
          <p:nvPr>
            <p:ph idx="1"/>
          </p:nvPr>
        </p:nvSpPr>
        <p:spPr>
          <a:xfrm>
            <a:off x="381000" y="1215485"/>
            <a:ext cx="5730239" cy="5140050"/>
          </a:xfrm>
        </p:spPr>
        <p:txBody>
          <a:bodyPr vert="horz" lIns="91440" tIns="45720" rIns="91440" bIns="45720" rtlCol="0" anchor="t">
            <a:noAutofit/>
          </a:bodyPr>
          <a:lstStyle/>
          <a:p>
            <a:pPr marL="0" indent="0">
              <a:buNone/>
            </a:pPr>
            <a:r>
              <a:rPr lang="en-US" sz="1800" dirty="0">
                <a:latin typeface="Roboto"/>
                <a:ea typeface="Roboto"/>
                <a:cs typeface="Roboto"/>
              </a:rPr>
              <a:t>Implementing the action strategies in the Roadmaps involves tackling some of higher education's most complex challenges. Our cross-unit project teams are exploring and improving:</a:t>
            </a:r>
            <a:endParaRPr lang="en-US" sz="1800" dirty="0"/>
          </a:p>
          <a:p>
            <a:r>
              <a:rPr lang="en-US" sz="1800" dirty="0">
                <a:latin typeface="Roboto"/>
                <a:ea typeface="Roboto"/>
                <a:cs typeface="Roboto"/>
              </a:rPr>
              <a:t>Accessible mental health systems</a:t>
            </a:r>
            <a:endParaRPr lang="en-US" sz="1800" dirty="0"/>
          </a:p>
          <a:p>
            <a:r>
              <a:rPr lang="en-US" sz="1800" dirty="0">
                <a:latin typeface="Roboto"/>
                <a:ea typeface="Roboto"/>
                <a:cs typeface="Roboto"/>
              </a:rPr>
              <a:t>Healthy and affordable dining</a:t>
            </a:r>
            <a:endParaRPr lang="en-US" sz="1800" dirty="0"/>
          </a:p>
          <a:p>
            <a:r>
              <a:rPr lang="en-US" sz="1800" dirty="0">
                <a:latin typeface="Roboto"/>
                <a:ea typeface="Roboto"/>
                <a:cs typeface="Roboto"/>
              </a:rPr>
              <a:t>Effective primary prevention as well as wellness programs and services</a:t>
            </a:r>
            <a:endParaRPr lang="en-US" sz="1800" dirty="0"/>
          </a:p>
          <a:p>
            <a:r>
              <a:rPr lang="en-US" sz="1800" dirty="0">
                <a:latin typeface="Roboto"/>
                <a:ea typeface="Roboto"/>
                <a:cs typeface="Roboto"/>
              </a:rPr>
              <a:t>Reducing health disparities</a:t>
            </a:r>
            <a:endParaRPr lang="en-US" sz="1800" dirty="0"/>
          </a:p>
          <a:p>
            <a:r>
              <a:rPr lang="en-US" sz="1800" dirty="0">
                <a:latin typeface="Roboto"/>
                <a:ea typeface="Roboto"/>
                <a:cs typeface="Roboto"/>
              </a:rPr>
              <a:t>Providing for students' basic needs</a:t>
            </a:r>
            <a:endParaRPr lang="en-US" sz="1800" dirty="0"/>
          </a:p>
          <a:p>
            <a:r>
              <a:rPr lang="en-US" sz="1800" dirty="0">
                <a:latin typeface="Roboto"/>
                <a:ea typeface="Roboto"/>
                <a:cs typeface="Roboto"/>
              </a:rPr>
              <a:t>Amplifying the positive impact of arts, belonging and community on well-being</a:t>
            </a:r>
          </a:p>
          <a:p>
            <a:endParaRPr lang="en-US" sz="1800" dirty="0"/>
          </a:p>
          <a:p>
            <a:pPr marL="0" indent="0">
              <a:buNone/>
            </a:pPr>
            <a:r>
              <a:rPr lang="en-US" sz="1800" dirty="0">
                <a:latin typeface="Roboto"/>
                <a:ea typeface="Roboto"/>
                <a:cs typeface="Roboto"/>
              </a:rPr>
              <a:t>Curious about our findings? Check out:</a:t>
            </a:r>
            <a:endParaRPr lang="en-US" sz="1800" dirty="0"/>
          </a:p>
          <a:p>
            <a:pPr marL="0" indent="0">
              <a:buNone/>
            </a:pPr>
            <a:r>
              <a:rPr lang="en-US" sz="1800" dirty="0">
                <a:latin typeface="Roboto"/>
                <a:ea typeface="Roboto"/>
                <a:cs typeface="Roboto"/>
                <a:hlinkClick r:id="rId2"/>
              </a:rPr>
              <a:t>Shared Learning – Well-Being Roadmaps</a:t>
            </a:r>
            <a:endParaRPr lang="en-US" sz="1800" dirty="0">
              <a:latin typeface="Roboto"/>
              <a:ea typeface="Roboto"/>
              <a:cs typeface="Roboto"/>
            </a:endParaRPr>
          </a:p>
        </p:txBody>
      </p:sp>
      <p:sp>
        <p:nvSpPr>
          <p:cNvPr id="3" name="Title 2">
            <a:extLst>
              <a:ext uri="{FF2B5EF4-FFF2-40B4-BE49-F238E27FC236}">
                <a16:creationId xmlns:a16="http://schemas.microsoft.com/office/drawing/2014/main" id="{920A2FA0-5B76-1FC8-75BC-A49F35C4AB04}"/>
              </a:ext>
            </a:extLst>
          </p:cNvPr>
          <p:cNvSpPr>
            <a:spLocks noGrp="1"/>
          </p:cNvSpPr>
          <p:nvPr>
            <p:ph type="title"/>
          </p:nvPr>
        </p:nvSpPr>
        <p:spPr/>
        <p:txBody>
          <a:bodyPr/>
          <a:lstStyle/>
          <a:p>
            <a:r>
              <a:rPr lang="en-US" dirty="0">
                <a:latin typeface="Roboto"/>
                <a:ea typeface="Roboto"/>
                <a:cs typeface="Roboto"/>
              </a:rPr>
              <a:t>Our progress</a:t>
            </a:r>
            <a:endParaRPr lang="en-US" dirty="0"/>
          </a:p>
        </p:txBody>
      </p:sp>
      <p:pic>
        <p:nvPicPr>
          <p:cNvPr id="4" name="Picture 3" descr="A person swimming in a pool&#10;&#10;Description automatically generated">
            <a:extLst>
              <a:ext uri="{FF2B5EF4-FFF2-40B4-BE49-F238E27FC236}">
                <a16:creationId xmlns:a16="http://schemas.microsoft.com/office/drawing/2014/main" id="{C933B1F8-5214-F078-EA92-B14F8B833160}"/>
              </a:ext>
            </a:extLst>
          </p:cNvPr>
          <p:cNvPicPr>
            <a:picLocks noChangeAspect="1"/>
          </p:cNvPicPr>
          <p:nvPr/>
        </p:nvPicPr>
        <p:blipFill>
          <a:blip r:embed="rId3"/>
          <a:stretch>
            <a:fillRect/>
          </a:stretch>
        </p:blipFill>
        <p:spPr>
          <a:xfrm>
            <a:off x="8552069" y="1229"/>
            <a:ext cx="3869300" cy="6855541"/>
          </a:xfrm>
          <a:prstGeom prst="rect">
            <a:avLst/>
          </a:prstGeom>
        </p:spPr>
      </p:pic>
      <p:pic>
        <p:nvPicPr>
          <p:cNvPr id="6" name="Picture 5">
            <a:extLst>
              <a:ext uri="{FF2B5EF4-FFF2-40B4-BE49-F238E27FC236}">
                <a16:creationId xmlns:a16="http://schemas.microsoft.com/office/drawing/2014/main" id="{6F2E193C-8244-A11E-FEDA-D56C7E918DC4}"/>
              </a:ext>
            </a:extLst>
          </p:cNvPr>
          <p:cNvPicPr>
            <a:picLocks noChangeAspect="1"/>
          </p:cNvPicPr>
          <p:nvPr/>
        </p:nvPicPr>
        <p:blipFill rotWithShape="1">
          <a:blip r:embed="rId4"/>
          <a:srcRect t="73770"/>
          <a:stretch/>
        </p:blipFill>
        <p:spPr>
          <a:xfrm>
            <a:off x="288824" y="5059179"/>
            <a:ext cx="12191999" cy="1798821"/>
          </a:xfrm>
          <a:prstGeom prst="rect">
            <a:avLst/>
          </a:prstGeom>
        </p:spPr>
      </p:pic>
    </p:spTree>
    <p:extLst>
      <p:ext uri="{BB962C8B-B14F-4D97-AF65-F5344CB8AC3E}">
        <p14:creationId xmlns:p14="http://schemas.microsoft.com/office/powerpoint/2010/main" val="1828164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FE790B-99C2-F071-C495-7CC1BBFAC0DF}"/>
              </a:ext>
            </a:extLst>
          </p:cNvPr>
          <p:cNvPicPr>
            <a:picLocks noChangeAspect="1"/>
          </p:cNvPicPr>
          <p:nvPr/>
        </p:nvPicPr>
        <p:blipFill>
          <a:blip r:embed="rId3"/>
          <a:srcRect t="8105" b="3907"/>
          <a:stretch/>
        </p:blipFill>
        <p:spPr>
          <a:xfrm>
            <a:off x="775854" y="0"/>
            <a:ext cx="10328332" cy="6858000"/>
          </a:xfrm>
          <a:prstGeom prst="rect">
            <a:avLst/>
          </a:prstGeom>
        </p:spPr>
      </p:pic>
    </p:spTree>
    <p:extLst>
      <p:ext uri="{BB962C8B-B14F-4D97-AF65-F5344CB8AC3E}">
        <p14:creationId xmlns:p14="http://schemas.microsoft.com/office/powerpoint/2010/main" val="4145694954"/>
      </p:ext>
    </p:extLst>
  </p:cSld>
  <p:clrMapOvr>
    <a:masterClrMapping/>
  </p:clrMapOvr>
</p:sld>
</file>

<file path=ppt/theme/theme1.xml><?xml version="1.0" encoding="utf-8"?>
<a:theme xmlns:a="http://schemas.openxmlformats.org/drawingml/2006/main" name="Title Page">
  <a:themeElements>
    <a:clrScheme name="Custom 1">
      <a:dk1>
        <a:srgbClr val="003057"/>
      </a:dk1>
      <a:lt1>
        <a:srgbClr val="FFFFFF"/>
      </a:lt1>
      <a:dk2>
        <a:srgbClr val="545859"/>
      </a:dk2>
      <a:lt2>
        <a:srgbClr val="D6DBD3"/>
      </a:lt2>
      <a:accent1>
        <a:srgbClr val="B3A369"/>
      </a:accent1>
      <a:accent2>
        <a:srgbClr val="64CCC9"/>
      </a:accent2>
      <a:accent3>
        <a:srgbClr val="A3D233"/>
      </a:accent3>
      <a:accent4>
        <a:srgbClr val="EAAA00"/>
      </a:accent4>
      <a:accent5>
        <a:srgbClr val="008C95"/>
      </a:accent5>
      <a:accent6>
        <a:srgbClr val="7800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Dividers">
  <a:themeElements>
    <a:clrScheme name="GA Tech 2021">
      <a:dk1>
        <a:srgbClr val="003057"/>
      </a:dk1>
      <a:lt1>
        <a:srgbClr val="FFFFFF"/>
      </a:lt1>
      <a:dk2>
        <a:srgbClr val="545859"/>
      </a:dk2>
      <a:lt2>
        <a:srgbClr val="D6DBD3"/>
      </a:lt2>
      <a:accent1>
        <a:srgbClr val="EAAA00"/>
      </a:accent1>
      <a:accent2>
        <a:srgbClr val="64CCC9"/>
      </a:accent2>
      <a:accent3>
        <a:srgbClr val="A3D233"/>
      </a:accent3>
      <a:accent4>
        <a:srgbClr val="7800FF"/>
      </a:accent4>
      <a:accent5>
        <a:srgbClr val="008C95"/>
      </a:accent5>
      <a:accent6>
        <a:srgbClr val="E04F3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3.xml><?xml version="1.0" encoding="utf-8"?>
<a:theme xmlns:a="http://schemas.openxmlformats.org/drawingml/2006/main" name="Content Page">
  <a:themeElements>
    <a:clrScheme name="GT Theme">
      <a:dk1>
        <a:srgbClr val="003057"/>
      </a:dk1>
      <a:lt1>
        <a:srgbClr val="FFFFFF"/>
      </a:lt1>
      <a:dk2>
        <a:srgbClr val="545859"/>
      </a:dk2>
      <a:lt2>
        <a:srgbClr val="D6DBD3"/>
      </a:lt2>
      <a:accent1>
        <a:srgbClr val="B3A369"/>
      </a:accent1>
      <a:accent2>
        <a:srgbClr val="003057"/>
      </a:accent2>
      <a:accent3>
        <a:srgbClr val="54585A"/>
      </a:accent3>
      <a:accent4>
        <a:srgbClr val="D6DBD4"/>
      </a:accent4>
      <a:accent5>
        <a:srgbClr val="F9F6E5"/>
      </a:accent5>
      <a:accent6>
        <a:srgbClr val="EAAA0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8DE223E-784D-C94A-ABFA-0B40CD5D024D}">
  <we:reference id="4b785c87-866c-4bad-85d8-5d1ae467ac9a" version="3.14.3.0" store="EXCatalog" storeType="EXCatalog"/>
  <we:alternateReferences>
    <we:reference id="WA104381909" version="3.14.3.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982d57-169b-4317-84b7-2f71432791a9">
      <Terms xmlns="http://schemas.microsoft.com/office/infopath/2007/PartnerControls"/>
    </lcf76f155ced4ddcb4097134ff3c332f>
    <TaxCatchAll xmlns="82649d02-c9f8-4f38-bfff-c539ff600d8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AC88F5ABDBB624B80981249D1403B81" ma:contentTypeVersion="15" ma:contentTypeDescription="Create a new document." ma:contentTypeScope="" ma:versionID="7671a6a217bcd9c7e80e398f9dd7a880">
  <xsd:schema xmlns:xsd="http://www.w3.org/2001/XMLSchema" xmlns:xs="http://www.w3.org/2001/XMLSchema" xmlns:p="http://schemas.microsoft.com/office/2006/metadata/properties" xmlns:ns2="71982d57-169b-4317-84b7-2f71432791a9" xmlns:ns3="82649d02-c9f8-4f38-bfff-c539ff600d85" targetNamespace="http://schemas.microsoft.com/office/2006/metadata/properties" ma:root="true" ma:fieldsID="de362e00273e928b205493b72ff3fda0" ns2:_="" ns3:_="">
    <xsd:import namespace="71982d57-169b-4317-84b7-2f71432791a9"/>
    <xsd:import namespace="82649d02-c9f8-4f38-bfff-c539ff600d8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982d57-169b-4317-84b7-2f7143279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c2506c3-735d-4e70-aa79-204d06275b9f"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649d02-c9f8-4f38-bfff-c539ff600d85"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1f2099e-b9ff-4b1d-833a-ed11f9b2a38b}" ma:internalName="TaxCatchAll" ma:showField="CatchAllData" ma:web="82649d02-c9f8-4f38-bfff-c539ff600d8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BAC903-55FE-4F7F-B6FE-527AB4604728}">
  <ds:schemaRefs>
    <ds:schemaRef ds:uri="http://schemas.microsoft.com/office/2006/metadata/properties"/>
    <ds:schemaRef ds:uri="http://schemas.microsoft.com/office/infopath/2007/PartnerControls"/>
    <ds:schemaRef ds:uri="71982d57-169b-4317-84b7-2f71432791a9"/>
    <ds:schemaRef ds:uri="82649d02-c9f8-4f38-bfff-c539ff600d85"/>
  </ds:schemaRefs>
</ds:datastoreItem>
</file>

<file path=customXml/itemProps2.xml><?xml version="1.0" encoding="utf-8"?>
<ds:datastoreItem xmlns:ds="http://schemas.openxmlformats.org/officeDocument/2006/customXml" ds:itemID="{27965734-5F6E-4104-ACF7-06EF87F1F1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982d57-169b-4317-84b7-2f71432791a9"/>
    <ds:schemaRef ds:uri="82649d02-c9f8-4f38-bfff-c539ff600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017333-9619-4E77-A350-4A86A9E89B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GATech_PPTtemplate_2021_wide</Template>
  <TotalTime>26260</TotalTime>
  <Words>1351</Words>
  <Application>Microsoft Office PowerPoint</Application>
  <PresentationFormat>Widescreen</PresentationFormat>
  <Paragraphs>103</Paragraphs>
  <Slides>17</Slides>
  <Notes>13</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Title Page</vt:lpstr>
      <vt:lpstr>Dividers</vt:lpstr>
      <vt:lpstr>Content Page</vt:lpstr>
      <vt:lpstr>Cultivating Well-Being at Georgia Tech</vt:lpstr>
      <vt:lpstr>What’s in the pond at Georgia Tech?</vt:lpstr>
      <vt:lpstr>Changing the Culture at Georgia Tech</vt:lpstr>
      <vt:lpstr>PowerPoint Presentation</vt:lpstr>
      <vt:lpstr>Foundational Priority 5</vt:lpstr>
      <vt:lpstr>Cultivating well-being requires collective action</vt:lpstr>
      <vt:lpstr>Well-Being Roadmaps for Students, Faculty and Staff</vt:lpstr>
      <vt:lpstr>Our progress</vt:lpstr>
      <vt:lpstr>PowerPoint Presentation</vt:lpstr>
      <vt:lpstr>Wellness</vt:lpstr>
      <vt:lpstr>Well-Being</vt:lpstr>
      <vt:lpstr>Health Promoting Colleges and Universities</vt:lpstr>
      <vt:lpstr>The Okanagan Charter</vt:lpstr>
      <vt:lpstr>Discussion</vt:lpstr>
      <vt:lpstr>Discussion Questions</vt:lpstr>
      <vt:lpstr>Q &amp; A</vt:lpstr>
      <vt:lpstr>For more information</vt:lpstr>
    </vt:vector>
  </TitlesOfParts>
  <Company>Georgia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Shapes and Charts  Style Guide</dc:title>
  <dc:creator>Perez, Raul N</dc:creator>
  <cp:lastModifiedBy>Zesiger, Heather A</cp:lastModifiedBy>
  <cp:revision>69</cp:revision>
  <dcterms:created xsi:type="dcterms:W3CDTF">2022-08-24T13:02:54Z</dcterms:created>
  <dcterms:modified xsi:type="dcterms:W3CDTF">2024-12-10T20:34:30Z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0x010100EAC88F5ABDBB624B80981249D1403B81</vt:lpwstr>
  </property>
  <property fmtid="{D5CDD505-2E9C-101B-9397-08002B2CF9AE}" pid="3" name="MediaServiceImageTags">
    <vt:lpwstr/>
  </property>
</Properties>
</file>